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772" r:id="rId2"/>
    <p:sldId id="542" r:id="rId3"/>
    <p:sldId id="761" r:id="rId4"/>
    <p:sldId id="576" r:id="rId5"/>
    <p:sldId id="723" r:id="rId6"/>
    <p:sldId id="754" r:id="rId7"/>
    <p:sldId id="721" r:id="rId8"/>
    <p:sldId id="693" r:id="rId9"/>
    <p:sldId id="722" r:id="rId10"/>
    <p:sldId id="724" r:id="rId11"/>
    <p:sldId id="731" r:id="rId12"/>
    <p:sldId id="725" r:id="rId13"/>
    <p:sldId id="726" r:id="rId14"/>
    <p:sldId id="728" r:id="rId15"/>
    <p:sldId id="732" r:id="rId16"/>
    <p:sldId id="769" r:id="rId17"/>
    <p:sldId id="733" r:id="rId18"/>
    <p:sldId id="734" r:id="rId19"/>
    <p:sldId id="740" r:id="rId20"/>
    <p:sldId id="739" r:id="rId21"/>
    <p:sldId id="735" r:id="rId22"/>
    <p:sldId id="736" r:id="rId23"/>
    <p:sldId id="737" r:id="rId24"/>
    <p:sldId id="738" r:id="rId25"/>
    <p:sldId id="741" r:id="rId26"/>
    <p:sldId id="744" r:id="rId27"/>
    <p:sldId id="743" r:id="rId28"/>
    <p:sldId id="748" r:id="rId29"/>
    <p:sldId id="759" r:id="rId30"/>
    <p:sldId id="765" r:id="rId31"/>
    <p:sldId id="751" r:id="rId32"/>
    <p:sldId id="762" r:id="rId33"/>
    <p:sldId id="763" r:id="rId34"/>
    <p:sldId id="764" r:id="rId35"/>
    <p:sldId id="770" r:id="rId36"/>
    <p:sldId id="766" r:id="rId37"/>
    <p:sldId id="771" r:id="rId38"/>
    <p:sldId id="752" r:id="rId39"/>
    <p:sldId id="753" r:id="rId40"/>
    <p:sldId id="747" r:id="rId41"/>
    <p:sldId id="750" r:id="rId42"/>
    <p:sldId id="697" r:id="rId43"/>
    <p:sldId id="695" r:id="rId44"/>
    <p:sldId id="698" r:id="rId45"/>
    <p:sldId id="700" r:id="rId46"/>
    <p:sldId id="704" r:id="rId47"/>
    <p:sldId id="718" r:id="rId48"/>
    <p:sldId id="702" r:id="rId49"/>
    <p:sldId id="720" r:id="rId50"/>
    <p:sldId id="705" r:id="rId51"/>
    <p:sldId id="767" r:id="rId52"/>
    <p:sldId id="712" r:id="rId53"/>
    <p:sldId id="706" r:id="rId54"/>
    <p:sldId id="707" r:id="rId55"/>
    <p:sldId id="708" r:id="rId56"/>
    <p:sldId id="719" r:id="rId57"/>
    <p:sldId id="717" r:id="rId58"/>
    <p:sldId id="709" r:id="rId59"/>
    <p:sldId id="710" r:id="rId60"/>
    <p:sldId id="711" r:id="rId61"/>
    <p:sldId id="713" r:id="rId62"/>
    <p:sldId id="714" r:id="rId63"/>
    <p:sldId id="768" r:id="rId64"/>
    <p:sldId id="716"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7CF8"/>
    <a:srgbClr val="67F8DD"/>
    <a:srgbClr val="FF5D6E"/>
    <a:srgbClr val="FB3D6C"/>
    <a:srgbClr val="202680"/>
    <a:srgbClr val="C62E51"/>
    <a:srgbClr val="F2939F"/>
    <a:srgbClr val="4DADE9"/>
    <a:srgbClr val="161920"/>
    <a:srgbClr val="0E17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1" autoAdjust="0"/>
    <p:restoredTop sz="88869" autoAdjust="0"/>
  </p:normalViewPr>
  <p:slideViewPr>
    <p:cSldViewPr snapToGrid="0" snapToObjects="1">
      <p:cViewPr varScale="1">
        <p:scale>
          <a:sx n="88" d="100"/>
          <a:sy n="88" d="100"/>
        </p:scale>
        <p:origin x="-1744" y="-104"/>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2/27/18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29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36</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40</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41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42</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43</a:t>
            </a:fld>
            <a:endParaRPr lang="en-US"/>
          </a:p>
        </p:txBody>
      </p:sp>
    </p:spTree>
    <p:extLst>
      <p:ext uri="{BB962C8B-B14F-4D97-AF65-F5344CB8AC3E}">
        <p14:creationId xmlns:p14="http://schemas.microsoft.com/office/powerpoint/2010/main" val="424600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44</a:t>
            </a:fld>
            <a:endParaRPr lang="en-US"/>
          </a:p>
        </p:txBody>
      </p:sp>
    </p:spTree>
    <p:extLst>
      <p:ext uri="{BB962C8B-B14F-4D97-AF65-F5344CB8AC3E}">
        <p14:creationId xmlns:p14="http://schemas.microsoft.com/office/powerpoint/2010/main" val="1805497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45</a:t>
            </a:fld>
            <a:endParaRPr lang="en-US"/>
          </a:p>
        </p:txBody>
      </p:sp>
    </p:spTree>
    <p:extLst>
      <p:ext uri="{BB962C8B-B14F-4D97-AF65-F5344CB8AC3E}">
        <p14:creationId xmlns:p14="http://schemas.microsoft.com/office/powerpoint/2010/main" val="936091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46</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47</a:t>
            </a:fld>
            <a:endParaRPr lang="en-US"/>
          </a:p>
        </p:txBody>
      </p:sp>
    </p:spTree>
    <p:extLst>
      <p:ext uri="{BB962C8B-B14F-4D97-AF65-F5344CB8AC3E}">
        <p14:creationId xmlns:p14="http://schemas.microsoft.com/office/powerpoint/2010/main" val="1116536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48</a:t>
            </a:fld>
            <a:endParaRPr lang="en-US"/>
          </a:p>
        </p:txBody>
      </p:sp>
    </p:spTree>
    <p:extLst>
      <p:ext uri="{BB962C8B-B14F-4D97-AF65-F5344CB8AC3E}">
        <p14:creationId xmlns:p14="http://schemas.microsoft.com/office/powerpoint/2010/main" val="716827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52</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55</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56</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57</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58</a:t>
            </a:fld>
            <a:endParaRPr lang="en-US"/>
          </a:p>
        </p:txBody>
      </p:sp>
    </p:spTree>
    <p:extLst>
      <p:ext uri="{BB962C8B-B14F-4D97-AF65-F5344CB8AC3E}">
        <p14:creationId xmlns:p14="http://schemas.microsoft.com/office/powerpoint/2010/main" val="94628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63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17</a:t>
            </a:fld>
            <a:endParaRPr lang="en-US"/>
          </a:p>
        </p:txBody>
      </p:sp>
    </p:spTree>
    <p:extLst>
      <p:ext uri="{BB962C8B-B14F-4D97-AF65-F5344CB8AC3E}">
        <p14:creationId xmlns:p14="http://schemas.microsoft.com/office/powerpoint/2010/main" val="41353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2/27/18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2/27/18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2/27/18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2/27/18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2/27/18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2/27/18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0.png"/><Relationship Id="rId7" Type="http://schemas.openxmlformats.org/officeDocument/2006/relationships/image" Target="../media/image21.jpeg"/><Relationship Id="rId8" Type="http://schemas.openxmlformats.org/officeDocument/2006/relationships/image" Target="../media/image22.jpe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5.emf"/><Relationship Id="rId5" Type="http://schemas.openxmlformats.org/officeDocument/2006/relationships/image" Target="../media/image3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1.emf"/><Relationship Id="rId10" Type="http://schemas.openxmlformats.org/officeDocument/2006/relationships/image" Target="../media/image42.emf"/><Relationship Id="rId11" Type="http://schemas.openxmlformats.org/officeDocument/2006/relationships/image" Target="../media/image43.emf"/><Relationship Id="rId12"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 Id="rId3" Type="http://schemas.openxmlformats.org/officeDocument/2006/relationships/image" Target="../media/image5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28671"/>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901: Part 2</a:t>
            </a:r>
            <a:endParaRPr lang="en-US" sz="5500" i="1" dirty="0">
              <a:latin typeface="Gill Sans Light"/>
              <a:cs typeface="Gill Sans Light"/>
            </a:endParaRPr>
          </a:p>
        </p:txBody>
      </p:sp>
    </p:spTree>
    <p:extLst>
      <p:ext uri="{BB962C8B-B14F-4D97-AF65-F5344CB8AC3E}">
        <p14:creationId xmlns:p14="http://schemas.microsoft.com/office/powerpoint/2010/main" val="14501475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5" name="Rectangle 4"/>
          <p:cNvSpPr/>
          <p:nvPr/>
        </p:nvSpPr>
        <p:spPr>
          <a:xfrm>
            <a:off x="2"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up </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RAM comm. cheap (no network)</a:t>
            </a:r>
          </a:p>
          <a:p>
            <a:pPr algn="ctr"/>
            <a:r>
              <a:rPr lang="en-US" sz="2500" dirty="0" smtClean="0">
                <a:latin typeface="Gill Sans Light"/>
                <a:cs typeface="Gill Sans Light"/>
              </a:rPr>
              <a:t>Less  </a:t>
            </a:r>
            <a:r>
              <a:rPr lang="en-US" sz="2500" dirty="0" err="1" smtClean="0">
                <a:latin typeface="Gill Sans Light"/>
                <a:cs typeface="Gill Sans Light"/>
              </a:rPr>
              <a:t>impl</a:t>
            </a:r>
            <a:r>
              <a:rPr lang="en-US" sz="2500" dirty="0" smtClean="0">
                <a:latin typeface="Gill Sans Light"/>
                <a:cs typeface="Gill Sans Light"/>
              </a:rPr>
              <a:t>. </a:t>
            </a:r>
            <a:r>
              <a:rPr lang="en-US" sz="2500" dirty="0">
                <a:latin typeface="Gill Sans Light"/>
                <a:cs typeface="Gill Sans Light"/>
              </a:rPr>
              <a:t>o</a:t>
            </a:r>
            <a:r>
              <a:rPr lang="en-US" sz="2500" dirty="0" smtClean="0">
                <a:latin typeface="Gill Sans Light"/>
                <a:cs typeface="Gill Sans Light"/>
              </a:rPr>
              <a:t>verheads </a:t>
            </a:r>
          </a:p>
          <a:p>
            <a:pPr algn="ctr"/>
            <a:r>
              <a:rPr lang="en-US" sz="2500" dirty="0" smtClean="0">
                <a:latin typeface="Gill Sans Light"/>
                <a:cs typeface="Gill Sans Light"/>
              </a:rPr>
              <a:t>Less power/smaller footprint</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100s cores/machine = expensive</a:t>
            </a:r>
          </a:p>
          <a:p>
            <a:pPr algn="ctr"/>
            <a:r>
              <a:rPr lang="en-US" sz="2500" dirty="0" smtClean="0">
                <a:latin typeface="Gill Sans Light"/>
                <a:cs typeface="Gill Sans Light"/>
              </a:rPr>
              <a:t>Smaller fault tolerance</a:t>
            </a:r>
          </a:p>
          <a:p>
            <a:pPr algn="ctr"/>
            <a:r>
              <a:rPr lang="en-US" sz="2500" dirty="0" smtClean="0">
                <a:latin typeface="Gill Sans Light"/>
                <a:cs typeface="Gill Sans Light"/>
              </a:rPr>
              <a:t>Limited upgradability</a:t>
            </a:r>
          </a:p>
        </p:txBody>
      </p:sp>
      <p:sp>
        <p:nvSpPr>
          <p:cNvPr id="8" name="Rectangle 7"/>
          <p:cNvSpPr/>
          <p:nvPr/>
        </p:nvSpPr>
        <p:spPr>
          <a:xfrm>
            <a:off x="4616827" y="1421338"/>
            <a:ext cx="4557058" cy="5401913"/>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Scaling out</a:t>
            </a:r>
          </a:p>
          <a:p>
            <a:pPr algn="ctr"/>
            <a:endParaRPr lang="en-US" sz="3500" dirty="0" smtClean="0">
              <a:latin typeface="Gill Sans Light"/>
              <a:cs typeface="Gill Sans Light"/>
            </a:endParaRPr>
          </a:p>
          <a:p>
            <a:pPr algn="ctr"/>
            <a:r>
              <a:rPr lang="en-US" sz="2500" u="sng" dirty="0" smtClean="0">
                <a:latin typeface="Gill Sans Light"/>
                <a:cs typeface="Gill Sans Light"/>
              </a:rPr>
              <a:t>Pros:</a:t>
            </a:r>
          </a:p>
          <a:p>
            <a:pPr algn="ctr"/>
            <a:r>
              <a:rPr lang="en-US" sz="2500" dirty="0" smtClean="0">
                <a:latin typeface="Gill Sans Light"/>
                <a:cs typeface="Gill Sans Light"/>
              </a:rPr>
              <a:t>Much cheaper (especially on Ec2)</a:t>
            </a:r>
          </a:p>
          <a:p>
            <a:pPr algn="ctr"/>
            <a:r>
              <a:rPr lang="en-US" sz="2500" dirty="0" smtClean="0">
                <a:latin typeface="Gill Sans Light"/>
                <a:cs typeface="Gill Sans Light"/>
              </a:rPr>
              <a:t>Can replace faulty parts</a:t>
            </a:r>
          </a:p>
          <a:p>
            <a:pPr algn="ctr"/>
            <a:r>
              <a:rPr lang="en-US" sz="2500" dirty="0" smtClean="0">
                <a:latin typeface="Gill Sans Light"/>
                <a:cs typeface="Gill Sans Light"/>
              </a:rPr>
              <a:t>Better fault tolerance (if it matters)</a:t>
            </a:r>
          </a:p>
          <a:p>
            <a:pPr marL="342900" indent="-342900" algn="ctr">
              <a:buFontTx/>
              <a:buChar char="-"/>
            </a:pPr>
            <a:endParaRPr lang="en-US" sz="2500" dirty="0">
              <a:latin typeface="Gill Sans Light"/>
              <a:cs typeface="Gill Sans Light"/>
            </a:endParaRPr>
          </a:p>
          <a:p>
            <a:pPr algn="ctr"/>
            <a:r>
              <a:rPr lang="en-US" sz="2500" u="sng" dirty="0" smtClean="0">
                <a:latin typeface="Gill Sans Light"/>
                <a:cs typeface="Gill Sans Light"/>
              </a:rPr>
              <a:t>Cons:</a:t>
            </a:r>
          </a:p>
          <a:p>
            <a:pPr algn="ctr"/>
            <a:r>
              <a:rPr lang="en-US" sz="2500" dirty="0" smtClean="0">
                <a:latin typeface="Gill Sans Light"/>
                <a:cs typeface="Gill Sans Light"/>
              </a:rPr>
              <a:t>Network bound</a:t>
            </a:r>
          </a:p>
          <a:p>
            <a:pPr algn="ctr"/>
            <a:r>
              <a:rPr lang="en-US" sz="2500" dirty="0" smtClean="0">
                <a:latin typeface="Gill Sans Light"/>
                <a:cs typeface="Gill Sans Light"/>
              </a:rPr>
              <a:t>Major implementation overheads</a:t>
            </a:r>
          </a:p>
          <a:p>
            <a:pPr algn="ctr"/>
            <a:r>
              <a:rPr lang="en-US" sz="2500" dirty="0" smtClean="0">
                <a:latin typeface="Gill Sans Light"/>
                <a:cs typeface="Gill Sans Light"/>
              </a:rPr>
              <a:t>Large power footprint</a:t>
            </a:r>
          </a:p>
        </p:txBody>
      </p:sp>
    </p:spTree>
    <p:extLst>
      <p:ext uri="{BB962C8B-B14F-4D97-AF65-F5344CB8AC3E}">
        <p14:creationId xmlns:p14="http://schemas.microsoft.com/office/powerpoint/2010/main" val="125811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24764"/>
            <a:ext cx="9144000" cy="138064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your Hardware</a:t>
            </a:r>
            <a:endParaRPr lang="en-US" sz="5500" dirty="0">
              <a:latin typeface="Gill Sans Light"/>
              <a:cs typeface="Gill Sans Light"/>
            </a:endParaRPr>
          </a:p>
        </p:txBody>
      </p:sp>
    </p:spTree>
    <p:extLst>
      <p:ext uri="{BB962C8B-B14F-4D97-AF65-F5344CB8AC3E}">
        <p14:creationId xmlns:p14="http://schemas.microsoft.com/office/powerpoint/2010/main" val="16397118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pu_amazon_ec2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4" y="3066104"/>
            <a:ext cx="6012329" cy="2390588"/>
          </a:xfrm>
          <a:prstGeom prst="rect">
            <a:avLst/>
          </a:prstGeom>
        </p:spPr>
      </p:pic>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latin typeface="Gill Sans Light"/>
                <a:cs typeface="Gill Sans Light"/>
              </a:rPr>
              <a:t>Price Comparisons for 128 Cores</a:t>
            </a:r>
            <a:endParaRPr lang="en-US" sz="4800" dirty="0">
              <a:latin typeface="Gill Sans Light"/>
              <a:cs typeface="Gill Sans Light"/>
            </a:endParaRPr>
          </a:p>
        </p:txBody>
      </p:sp>
      <p:sp>
        <p:nvSpPr>
          <p:cNvPr id="6" name="TextBox 5"/>
          <p:cNvSpPr txBox="1"/>
          <p:nvPr/>
        </p:nvSpPr>
        <p:spPr>
          <a:xfrm>
            <a:off x="35496" y="1339843"/>
            <a:ext cx="6674868" cy="3554819"/>
          </a:xfrm>
          <a:prstGeom prst="rect">
            <a:avLst/>
          </a:prstGeom>
          <a:noFill/>
        </p:spPr>
        <p:txBody>
          <a:bodyPr wrap="none" rtlCol="0">
            <a:spAutoFit/>
          </a:bodyPr>
          <a:lstStyle/>
          <a:p>
            <a:pPr marL="342900" indent="-342900">
              <a:buFont typeface="Arial"/>
              <a:buChar char="•"/>
            </a:pPr>
            <a:r>
              <a:rPr lang="en-US" sz="2500" dirty="0" smtClean="0">
                <a:solidFill>
                  <a:srgbClr val="000000"/>
                </a:solidFill>
                <a:latin typeface="Gill Sans Light"/>
                <a:cs typeface="Gill Sans Light"/>
              </a:rPr>
              <a:t>Single machine multi-core (CPU)</a:t>
            </a:r>
          </a:p>
          <a:p>
            <a:r>
              <a:rPr lang="en-US" sz="2500" dirty="0" smtClean="0">
                <a:solidFill>
                  <a:srgbClr val="000000"/>
                </a:solidFill>
                <a:latin typeface="Gill Sans Light"/>
                <a:cs typeface="Gill Sans Light"/>
              </a:rPr>
              <a:t>				 For </a:t>
            </a:r>
            <a:r>
              <a:rPr lang="en-US" sz="2500" dirty="0" smtClean="0">
                <a:solidFill>
                  <a:srgbClr val="000000"/>
                </a:solidFill>
                <a:latin typeface="Gill Sans Light"/>
                <a:cs typeface="Gill Sans Light"/>
              </a:rPr>
              <a:t>4  Tesla V100 GPU work station:</a:t>
            </a:r>
          </a:p>
          <a:p>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sp>
        <p:nvSpPr>
          <p:cNvPr id="7" name="Rectangle 6"/>
          <p:cNvSpPr/>
          <p:nvPr/>
        </p:nvSpPr>
        <p:spPr>
          <a:xfrm>
            <a:off x="1874874" y="2481328"/>
            <a:ext cx="4436699" cy="584776"/>
          </a:xfrm>
          <a:prstGeom prst="rect">
            <a:avLst/>
          </a:prstGeom>
          <a:solidFill>
            <a:srgbClr val="000000"/>
          </a:solidFill>
        </p:spPr>
        <p:txBody>
          <a:bodyPr wrap="square">
            <a:spAutoFit/>
          </a:bodyPr>
          <a:lstStyle/>
          <a:p>
            <a:pPr algn="ctr"/>
            <a:r>
              <a:rPr lang="en-US" sz="3200" i="1" dirty="0">
                <a:solidFill>
                  <a:schemeClr val="bg1"/>
                </a:solidFill>
                <a:latin typeface="Gill Sans Light"/>
                <a:cs typeface="Gill Sans Light"/>
              </a:rPr>
              <a:t>m</a:t>
            </a:r>
            <a:r>
              <a:rPr lang="en-US" sz="3200" i="1" dirty="0" smtClean="0">
                <a:solidFill>
                  <a:schemeClr val="bg1"/>
                </a:solidFill>
                <a:latin typeface="Gill Sans Light"/>
                <a:cs typeface="Gill Sans Light"/>
              </a:rPr>
              <a:t>ore than  </a:t>
            </a:r>
            <a:r>
              <a:rPr lang="en-US" sz="3200" i="1" dirty="0" smtClean="0">
                <a:solidFill>
                  <a:schemeClr val="bg1"/>
                </a:solidFill>
                <a:latin typeface="Gill Sans Light"/>
                <a:cs typeface="Gill Sans Light"/>
              </a:rPr>
              <a:t>$60,000</a:t>
            </a:r>
            <a:endParaRPr lang="en-US" sz="3200" dirty="0">
              <a:solidFill>
                <a:schemeClr val="bg1"/>
              </a:solidFill>
              <a:latin typeface="Gill Sans Light"/>
              <a:cs typeface="Gill Sans Light"/>
            </a:endParaRPr>
          </a:p>
        </p:txBody>
      </p:sp>
      <p:pic>
        <p:nvPicPr>
          <p:cNvPr id="2" name="Picture 1" descr="logo_lockup_cloud_platform_icon_vertic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602" y="3781544"/>
            <a:ext cx="3603238" cy="2226235"/>
          </a:xfrm>
          <a:prstGeom prst="rect">
            <a:avLst/>
          </a:prstGeom>
        </p:spPr>
      </p:pic>
      <p:pic>
        <p:nvPicPr>
          <p:cNvPr id="3" name="Picture 2" descr="az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175" y="4679882"/>
            <a:ext cx="3541059" cy="2655794"/>
          </a:xfrm>
          <a:prstGeom prst="rect">
            <a:avLst/>
          </a:prstGeom>
        </p:spPr>
      </p:pic>
    </p:spTree>
    <p:extLst>
      <p:ext uri="{BB962C8B-B14F-4D97-AF65-F5344CB8AC3E}">
        <p14:creationId xmlns:p14="http://schemas.microsoft.com/office/powerpoint/2010/main" val="1308746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latin typeface="Gill Sans Light"/>
                <a:cs typeface="Gill Sans Light"/>
              </a:rPr>
              <a:t>EC2 Price for Scaling</a:t>
            </a:r>
            <a:r>
              <a:rPr lang="en-US" sz="4000" dirty="0" smtClean="0">
                <a:latin typeface="Gill Sans Light"/>
                <a:cs typeface="Gill Sans Light"/>
              </a:rPr>
              <a:t>-up to </a:t>
            </a:r>
            <a:r>
              <a:rPr lang="en-US" sz="4000" dirty="0">
                <a:latin typeface="Gill Sans Light"/>
                <a:cs typeface="Gill Sans Light"/>
              </a:rPr>
              <a:t>128 cores</a:t>
            </a:r>
          </a:p>
        </p:txBody>
      </p:sp>
      <p:sp>
        <p:nvSpPr>
          <p:cNvPr id="6" name="TextBox 5"/>
          <p:cNvSpPr txBox="1"/>
          <p:nvPr/>
        </p:nvSpPr>
        <p:spPr>
          <a:xfrm>
            <a:off x="35496" y="1339843"/>
            <a:ext cx="7386495" cy="6247864"/>
          </a:xfrm>
          <a:prstGeom prst="rect">
            <a:avLst/>
          </a:prstGeom>
          <a:noFill/>
        </p:spPr>
        <p:txBody>
          <a:bodyPr wrap="none" rtlCol="0">
            <a:spAutoFit/>
          </a:bodyPr>
          <a:lstStyle/>
          <a:p>
            <a:endParaRPr lang="en-US" sz="2500"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					</a:t>
            </a:r>
          </a:p>
          <a:p>
            <a:pPr marL="342900" indent="-342900">
              <a:buFont typeface="Arial"/>
              <a:buChar char="•"/>
            </a:pPr>
            <a:r>
              <a:rPr lang="en-US" sz="2500" dirty="0" smtClean="0">
                <a:solidFill>
                  <a:srgbClr val="000000"/>
                </a:solidFill>
                <a:latin typeface="Gill Sans Light"/>
                <a:cs typeface="Gill Sans Light"/>
              </a:rPr>
              <a:t>Alternative Choice: Rent Instances</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Price for 4 GPUs: $8/</a:t>
            </a:r>
            <a:r>
              <a:rPr lang="en-US" sz="2500" dirty="0" err="1" smtClean="0">
                <a:solidFill>
                  <a:srgbClr val="000000"/>
                </a:solidFill>
                <a:latin typeface="Gill Sans Light"/>
                <a:cs typeface="Gill Sans Light"/>
              </a:rPr>
              <a:t>hr</a:t>
            </a:r>
            <a:r>
              <a:rPr lang="en-US" sz="2500" dirty="0" smtClean="0">
                <a:solidFill>
                  <a:srgbClr val="000000"/>
                </a:solidFill>
                <a:latin typeface="Gill Sans Light"/>
                <a:cs typeface="Gill Sans Light"/>
              </a:rPr>
              <a:t>  </a:t>
            </a:r>
            <a:r>
              <a:rPr lang="en-US" sz="2500" dirty="0" smtClean="0">
                <a:solidFill>
                  <a:srgbClr val="000000"/>
                </a:solidFill>
                <a:latin typeface="Gill Sans Light"/>
                <a:cs typeface="Gill Sans Light"/>
              </a:rPr>
              <a:t/>
            </a:r>
            <a:br>
              <a:rPr lang="en-US" sz="2500" dirty="0" smtClean="0">
                <a:solidFill>
                  <a:srgbClr val="000000"/>
                </a:solidFill>
                <a:latin typeface="Gill Sans Light"/>
                <a:cs typeface="Gill Sans Light"/>
              </a:rPr>
            </a:br>
            <a:r>
              <a:rPr lang="en-US" sz="2500" dirty="0" smtClean="0">
                <a:solidFill>
                  <a:srgbClr val="000000"/>
                </a:solidFill>
                <a:latin typeface="Gill Sans Light"/>
                <a:cs typeface="Gill Sans Light"/>
              </a:rPr>
              <a:t>			10 days nonstop/month,  </a:t>
            </a:r>
            <a:r>
              <a:rPr lang="en-US" sz="2500" b="1" dirty="0" smtClean="0">
                <a:solidFill>
                  <a:srgbClr val="000000"/>
                </a:solidFill>
                <a:latin typeface="Gill Sans Light"/>
                <a:cs typeface="Gill Sans Light"/>
              </a:rPr>
              <a:t>for a year</a:t>
            </a:r>
            <a:r>
              <a:rPr lang="en-US" sz="2500" dirty="0" smtClean="0">
                <a:solidFill>
                  <a:srgbClr val="000000"/>
                </a:solidFill>
                <a:latin typeface="Gill Sans Light"/>
                <a:cs typeface="Gill Sans Light"/>
              </a:rPr>
              <a:t> </a:t>
            </a:r>
            <a:r>
              <a:rPr lang="en-US" sz="2500" dirty="0" smtClean="0">
                <a:solidFill>
                  <a:srgbClr val="000000"/>
                </a:solidFill>
                <a:latin typeface="Gill Sans Light"/>
                <a:cs typeface="Gill Sans Light"/>
              </a:rPr>
              <a:t>~ </a:t>
            </a:r>
            <a:r>
              <a:rPr lang="en-US" sz="2500" dirty="0" smtClean="0">
                <a:solidFill>
                  <a:srgbClr val="000000"/>
                </a:solidFill>
                <a:latin typeface="Gill Sans Light"/>
                <a:cs typeface="Gill Sans Light"/>
              </a:rPr>
              <a:t>$</a:t>
            </a:r>
            <a:r>
              <a:rPr lang="en-US" sz="2500" dirty="0" smtClean="0">
                <a:solidFill>
                  <a:srgbClr val="000000"/>
                </a:solidFill>
                <a:latin typeface="Gill Sans Light"/>
                <a:cs typeface="Gill Sans Light"/>
              </a:rPr>
              <a:t>23</a:t>
            </a:r>
            <a:r>
              <a:rPr lang="en-US" sz="2500" dirty="0" smtClean="0">
                <a:solidFill>
                  <a:srgbClr val="000000"/>
                </a:solidFill>
                <a:latin typeface="Gill Sans Light"/>
                <a:cs typeface="Gill Sans Light"/>
              </a:rPr>
              <a:t>,000</a:t>
            </a:r>
            <a:endParaRPr lang="en-US" sz="2500" dirty="0" smtClean="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pPr marL="342900" indent="-342900">
              <a:buFont typeface="Arial"/>
              <a:buChar char="•"/>
            </a:pPr>
            <a:endParaRPr lang="en-US" sz="2500" dirty="0" smtClean="0">
              <a:solidFill>
                <a:srgbClr val="000000"/>
              </a:solidFill>
              <a:latin typeface="Gill Sans Light"/>
              <a:cs typeface="Gill Sans Light"/>
            </a:endParaRPr>
          </a:p>
          <a:p>
            <a:endParaRPr lang="en-US" sz="2500" dirty="0" smtClean="0">
              <a:solidFill>
                <a:srgbClr val="000000"/>
              </a:solidFill>
              <a:latin typeface="Gill Sans Light"/>
              <a:cs typeface="Gill Sans Light"/>
            </a:endParaRPr>
          </a:p>
        </p:txBody>
      </p:sp>
      <p:pic>
        <p:nvPicPr>
          <p:cNvPr id="2" name="Picture 1" descr="p3_cos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2253"/>
            <a:ext cx="9144000" cy="2396462"/>
          </a:xfrm>
          <a:prstGeom prst="rect">
            <a:avLst/>
          </a:prstGeom>
        </p:spPr>
      </p:pic>
    </p:spTree>
    <p:extLst>
      <p:ext uri="{BB962C8B-B14F-4D97-AF65-F5344CB8AC3E}">
        <p14:creationId xmlns:p14="http://schemas.microsoft.com/office/powerpoint/2010/main" val="142117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EC2 Price for Scaling-out to 128 cores</a:t>
            </a:r>
            <a:endParaRPr lang="en-US" sz="4000" dirty="0">
              <a:latin typeface="Gill Sans Light"/>
              <a:cs typeface="Gill Sans Light"/>
            </a:endParaRPr>
          </a:p>
        </p:txBody>
      </p:sp>
      <p:sp>
        <p:nvSpPr>
          <p:cNvPr id="6" name="TextBox 5"/>
          <p:cNvSpPr txBox="1"/>
          <p:nvPr/>
        </p:nvSpPr>
        <p:spPr>
          <a:xfrm>
            <a:off x="35496" y="1339843"/>
            <a:ext cx="184666" cy="477054"/>
          </a:xfrm>
          <a:prstGeom prst="rect">
            <a:avLst/>
          </a:prstGeom>
          <a:noFill/>
        </p:spPr>
        <p:txBody>
          <a:bodyPr wrap="none" rtlCol="0">
            <a:spAutoFit/>
          </a:bodyPr>
          <a:lstStyle/>
          <a:p>
            <a:endParaRPr lang="en-US" sz="2500" dirty="0" smtClean="0">
              <a:solidFill>
                <a:srgbClr val="000000"/>
              </a:solidFill>
              <a:latin typeface="Gill Sans Light"/>
              <a:cs typeface="Gill Sans Light"/>
            </a:endParaRPr>
          </a:p>
        </p:txBody>
      </p:sp>
      <p:sp>
        <p:nvSpPr>
          <p:cNvPr id="7" name="TextBox 6"/>
          <p:cNvSpPr txBox="1"/>
          <p:nvPr/>
        </p:nvSpPr>
        <p:spPr>
          <a:xfrm>
            <a:off x="35496" y="1339843"/>
            <a:ext cx="9302547" cy="8940909"/>
          </a:xfrm>
          <a:prstGeom prst="rect">
            <a:avLst/>
          </a:prstGeom>
          <a:noFill/>
        </p:spPr>
        <p:txBody>
          <a:bodyPr wrap="none" rtlCol="0">
            <a:spAutoFit/>
          </a:bodyPr>
          <a:lstStyle/>
          <a:p>
            <a:r>
              <a:rPr lang="en-US" sz="2500" u="sng" dirty="0" smtClean="0">
                <a:solidFill>
                  <a:srgbClr val="000000"/>
                </a:solidFill>
                <a:latin typeface="Gill Sans Light"/>
                <a:cs typeface="Gill Sans Light"/>
              </a:rPr>
              <a:t>Say we want 128 cores, but are OK with not single machine</a:t>
            </a: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pPr marL="342900" indent="-342900">
              <a:buFont typeface="Arial"/>
              <a:buChar char="•"/>
            </a:pPr>
            <a:r>
              <a:rPr lang="en-US" sz="2500" dirty="0">
                <a:solidFill>
                  <a:srgbClr val="000000"/>
                </a:solidFill>
                <a:latin typeface="Gill Sans Light"/>
                <a:cs typeface="Gill Sans Light"/>
              </a:rPr>
              <a:t>Price: </a:t>
            </a:r>
            <a:r>
              <a:rPr lang="en-US" sz="2500" dirty="0" smtClean="0">
                <a:solidFill>
                  <a:srgbClr val="000000"/>
                </a:solidFill>
                <a:latin typeface="Gill Sans Light"/>
                <a:cs typeface="Gill Sans Light"/>
              </a:rPr>
              <a:t>$8x 0.11/</a:t>
            </a:r>
            <a:r>
              <a:rPr lang="en-US" sz="2500" dirty="0" err="1">
                <a:solidFill>
                  <a:srgbClr val="000000"/>
                </a:solidFill>
                <a:latin typeface="Gill Sans Light"/>
                <a:cs typeface="Gill Sans Light"/>
              </a:rPr>
              <a:t>hr</a:t>
            </a:r>
            <a:r>
              <a:rPr lang="en-US" sz="2500" dirty="0">
                <a:solidFill>
                  <a:srgbClr val="000000"/>
                </a:solidFill>
                <a:latin typeface="Gill Sans Light"/>
                <a:cs typeface="Gill Sans Light"/>
              </a:rPr>
              <a:t>   1-year  </a:t>
            </a:r>
            <a:r>
              <a:rPr lang="en-US" sz="2500" b="1" dirty="0">
                <a:solidFill>
                  <a:srgbClr val="000000"/>
                </a:solidFill>
                <a:latin typeface="Gill Sans Light"/>
                <a:cs typeface="Gill Sans Light"/>
              </a:rPr>
              <a:t>nonstop</a:t>
            </a:r>
            <a:r>
              <a:rPr lang="en-US" sz="2500" dirty="0">
                <a:solidFill>
                  <a:srgbClr val="000000"/>
                </a:solidFill>
                <a:latin typeface="Gill Sans Light"/>
                <a:cs typeface="Gill Sans Light"/>
              </a:rPr>
              <a:t> experiments </a:t>
            </a:r>
            <a:r>
              <a:rPr lang="en-US" sz="2500" dirty="0" smtClean="0">
                <a:solidFill>
                  <a:srgbClr val="000000"/>
                </a:solidFill>
                <a:latin typeface="Gill Sans Light"/>
                <a:cs typeface="Gill Sans Light"/>
              </a:rPr>
              <a:t>~ $7,500</a:t>
            </a:r>
          </a:p>
          <a:p>
            <a:pPr marL="342900" indent="-342900">
              <a:buFont typeface="Arial"/>
              <a:buChar char="•"/>
            </a:pPr>
            <a:endParaRPr lang="en-US" sz="2500" dirty="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Note! Network BW can be </a:t>
            </a:r>
            <a:r>
              <a:rPr lang="en-US" sz="2500" b="1" u="sng" dirty="0" smtClean="0">
                <a:solidFill>
                  <a:srgbClr val="000000"/>
                </a:solidFill>
                <a:latin typeface="Gill Sans Light"/>
                <a:cs typeface="Gill Sans Light"/>
              </a:rPr>
              <a:t>100x slower</a:t>
            </a:r>
            <a:r>
              <a:rPr lang="en-US" sz="2500" dirty="0" smtClean="0">
                <a:solidFill>
                  <a:srgbClr val="000000"/>
                </a:solidFill>
                <a:latin typeface="Gill Sans Light"/>
                <a:cs typeface="Gill Sans Light"/>
              </a:rPr>
              <a:t> than single machine Bus BW</a:t>
            </a:r>
            <a:endParaRPr lang="en-US" sz="2500"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u="sng" dirty="0">
              <a:solidFill>
                <a:srgbClr val="000000"/>
              </a:solidFill>
              <a:latin typeface="Gill Sans Light"/>
              <a:cs typeface="Gill Sans Light"/>
            </a:endParaRPr>
          </a:p>
          <a:p>
            <a:endParaRPr lang="en-US" sz="2500" u="sng" dirty="0" smtClean="0">
              <a:solidFill>
                <a:srgbClr val="000000"/>
              </a:solidFill>
              <a:latin typeface="Gill Sans Light"/>
              <a:cs typeface="Gill Sans Light"/>
            </a:endParaRPr>
          </a:p>
          <a:p>
            <a:endParaRPr lang="en-US" sz="2500" dirty="0">
              <a:solidFill>
                <a:srgbClr val="000000"/>
              </a:solidFill>
              <a:latin typeface="Gill Sans Light"/>
              <a:cs typeface="Gill Sans Light"/>
            </a:endParaRPr>
          </a:p>
        </p:txBody>
      </p:sp>
      <p:pic>
        <p:nvPicPr>
          <p:cNvPr id="3" name="Picture 2" descr="top_bar_ec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835" y="2130661"/>
            <a:ext cx="5384800" cy="1651000"/>
          </a:xfrm>
          <a:prstGeom prst="rect">
            <a:avLst/>
          </a:prstGeom>
        </p:spPr>
      </p:pic>
      <p:pic>
        <p:nvPicPr>
          <p:cNvPr id="8" name="Picture 7" descr="m4.4_larg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535" y="3781661"/>
            <a:ext cx="5372100" cy="901700"/>
          </a:xfrm>
          <a:prstGeom prst="rect">
            <a:avLst/>
          </a:prstGeom>
        </p:spPr>
      </p:pic>
    </p:spTree>
    <p:extLst>
      <p:ext uri="{BB962C8B-B14F-4D97-AF65-F5344CB8AC3E}">
        <p14:creationId xmlns:p14="http://schemas.microsoft.com/office/powerpoint/2010/main" val="1731588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Let’s Think about Running Stuff</a:t>
            </a:r>
            <a:endParaRPr lang="en-US" sz="5500" dirty="0">
              <a:latin typeface="Gill Sans Light"/>
              <a:cs typeface="Gill Sans Light"/>
            </a:endParaRPr>
          </a:p>
        </p:txBody>
      </p:sp>
    </p:spTree>
    <p:extLst>
      <p:ext uri="{BB962C8B-B14F-4D97-AF65-F5344CB8AC3E}">
        <p14:creationId xmlns:p14="http://schemas.microsoft.com/office/powerpoint/2010/main" val="858515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199549" y="5498354"/>
            <a:ext cx="5795039" cy="1299882"/>
          </a:xfrm>
          <a:prstGeom prst="rect">
            <a:avLst/>
          </a:prstGeom>
          <a:solidFill>
            <a:srgbClr val="137CF8"/>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Practice</a:t>
            </a:r>
            <a:endParaRPr lang="en-US" sz="2800" dirty="0">
              <a:latin typeface="Gill Sans Light"/>
              <a:cs typeface="Gill Sans Light"/>
            </a:endParaRPr>
          </a:p>
        </p:txBody>
      </p:sp>
      <p:sp>
        <p:nvSpPr>
          <p:cNvPr id="3" name="Rectangle 2"/>
          <p:cNvSpPr/>
          <p:nvPr/>
        </p:nvSpPr>
        <p:spPr>
          <a:xfrm>
            <a:off x="3199549" y="4303058"/>
            <a:ext cx="5795039" cy="1299882"/>
          </a:xfrm>
          <a:prstGeom prst="rect">
            <a:avLst/>
          </a:prstGeom>
          <a:solidFill>
            <a:srgbClr val="000000"/>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2800" dirty="0" smtClean="0">
                <a:latin typeface="Gill Sans Light"/>
                <a:cs typeface="Gill Sans Light"/>
              </a:rPr>
              <a:t>Theory </a:t>
            </a:r>
            <a:endParaRPr lang="en-US" sz="2800" dirty="0">
              <a:latin typeface="Gill Sans Light"/>
              <a:cs typeface="Gill Sans Light"/>
            </a:endParaRPr>
          </a:p>
        </p:txBody>
      </p:sp>
      <p:sp>
        <p:nvSpPr>
          <p:cNvPr id="9"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dirty="0" smtClean="0">
                <a:solidFill>
                  <a:srgbClr val="202680"/>
                </a:solidFill>
                <a:latin typeface="Gill Sans Light"/>
                <a:cs typeface="Gill Sans Light"/>
              </a:rPr>
              <a:t>Distribute the effort!</a:t>
            </a:r>
            <a:endParaRPr lang="en-US" sz="5500" dirty="0">
              <a:solidFill>
                <a:srgbClr val="202680"/>
              </a:solidFill>
              <a:latin typeface="Gill Sans Light"/>
              <a:cs typeface="Gill Sans Light"/>
            </a:endParaRPr>
          </a:p>
        </p:txBody>
      </p:sp>
      <p:pic>
        <p:nvPicPr>
          <p:cNvPr id="14"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284"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8764" y="2688066"/>
            <a:ext cx="717422" cy="569317"/>
          </a:xfrm>
          <a:prstGeom prst="rect">
            <a:avLst/>
          </a:prstGeom>
        </p:spPr>
      </p:pic>
      <p:pic>
        <p:nvPicPr>
          <p:cNvPr id="19" name="Picture 18"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20984" y="3012619"/>
            <a:ext cx="595180" cy="503121"/>
          </a:xfrm>
          <a:prstGeom prst="rect">
            <a:avLst/>
          </a:prstGeom>
        </p:spPr>
      </p:pic>
      <p:pic>
        <p:nvPicPr>
          <p:cNvPr id="20" name="Picture 19"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2094" y="3350905"/>
            <a:ext cx="588373" cy="3872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4194476" y="2808740"/>
            <a:ext cx="838431" cy="583945"/>
          </a:xfrm>
          <a:prstGeom prst="rect">
            <a:avLst/>
          </a:prstGeom>
        </p:spPr>
      </p:pic>
      <p:pic>
        <p:nvPicPr>
          <p:cNvPr id="23" name="Picture 22"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54783" y="3032817"/>
            <a:ext cx="609870" cy="500413"/>
          </a:xfrm>
          <a:prstGeom prst="rect">
            <a:avLst/>
          </a:prstGeom>
        </p:spPr>
      </p:pic>
      <p:pic>
        <p:nvPicPr>
          <p:cNvPr id="24" name="Picture 23"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4615712" y="3025206"/>
            <a:ext cx="752051" cy="888921"/>
          </a:xfrm>
          <a:prstGeom prst="rect">
            <a:avLst/>
          </a:prstGeom>
        </p:spPr>
      </p:pic>
      <p:pic>
        <p:nvPicPr>
          <p:cNvPr id="25" name="Picture 24"/>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6751375" y="2759087"/>
            <a:ext cx="700080" cy="612599"/>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57003" y="3005218"/>
            <a:ext cx="791349" cy="620047"/>
          </a:xfrm>
          <a:prstGeom prst="rect">
            <a:avLst/>
          </a:prstGeom>
        </p:spPr>
      </p:pic>
      <p:pic>
        <p:nvPicPr>
          <p:cNvPr id="27" name="Picture 2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51455" y="3276235"/>
            <a:ext cx="899168" cy="545441"/>
          </a:xfrm>
          <a:prstGeom prst="rect">
            <a:avLst/>
          </a:prstGeom>
        </p:spPr>
      </p:pic>
      <p:pic>
        <p:nvPicPr>
          <p:cNvPr id="15"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462"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9640" y="1341048"/>
            <a:ext cx="1753342" cy="13062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25646" y="4954749"/>
            <a:ext cx="3225195" cy="941178"/>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500" dirty="0" smtClean="0">
                <a:latin typeface="Gill Sans Light"/>
                <a:cs typeface="Gill Sans Light"/>
              </a:rPr>
              <a:t>Several issues</a:t>
            </a:r>
            <a:endParaRPr lang="en-US" sz="3500" dirty="0">
              <a:latin typeface="Gill Sans Light"/>
              <a:cs typeface="Gill Sans Light"/>
            </a:endParaRPr>
          </a:p>
        </p:txBody>
      </p:sp>
      <p:sp>
        <p:nvSpPr>
          <p:cNvPr id="2" name="Rectangle 1"/>
          <p:cNvSpPr/>
          <p:nvPr/>
        </p:nvSpPr>
        <p:spPr>
          <a:xfrm>
            <a:off x="3375855" y="4355523"/>
            <a:ext cx="4993675" cy="2785378"/>
          </a:xfrm>
          <a:prstGeom prst="rect">
            <a:avLst/>
          </a:prstGeom>
        </p:spPr>
        <p:txBody>
          <a:bodyPr wrap="none">
            <a:spAutoFit/>
          </a:bodyPr>
          <a:lstStyle/>
          <a:p>
            <a:pPr marL="342900" indent="-342900">
              <a:buFontTx/>
              <a:buChar char="-"/>
            </a:pPr>
            <a:r>
              <a:rPr lang="en-US" sz="2500" b="1" dirty="0">
                <a:solidFill>
                  <a:srgbClr val="F2939F"/>
                </a:solidFill>
                <a:latin typeface="Gill Sans Light"/>
                <a:cs typeface="Gill Sans Light"/>
              </a:rPr>
              <a:t>Many models weaker than </a:t>
            </a:r>
            <a:r>
              <a:rPr lang="en-US" sz="2500" b="1" dirty="0" smtClean="0">
                <a:solidFill>
                  <a:srgbClr val="F2939F"/>
                </a:solidFill>
                <a:latin typeface="Gill Sans Light"/>
                <a:cs typeface="Gill Sans Light"/>
              </a:rPr>
              <a:t>one</a:t>
            </a:r>
          </a:p>
          <a:p>
            <a:pPr marL="342900" indent="-342900">
              <a:buFontTx/>
              <a:buChar char="-"/>
            </a:pPr>
            <a:r>
              <a:rPr lang="en-US" sz="2500" b="1" dirty="0" smtClean="0">
                <a:solidFill>
                  <a:srgbClr val="F2939F"/>
                </a:solidFill>
                <a:latin typeface="Gill Sans Light"/>
                <a:cs typeface="Gill Sans Light"/>
              </a:rPr>
              <a:t>Delays and Slow Nodes</a:t>
            </a:r>
          </a:p>
          <a:p>
            <a:pPr marL="342900" indent="-342900">
              <a:buFontTx/>
              <a:buChar char="-"/>
            </a:pPr>
            <a:r>
              <a:rPr lang="en-US" sz="2500" b="1" dirty="0" smtClean="0">
                <a:solidFill>
                  <a:srgbClr val="F2939F"/>
                </a:solidFill>
                <a:latin typeface="Gill Sans Light"/>
                <a:cs typeface="Gill Sans Light"/>
              </a:rPr>
              <a:t>Communication Costs</a:t>
            </a:r>
          </a:p>
          <a:p>
            <a:pPr marL="342900" indent="-342900">
              <a:buFontTx/>
              <a:buChar char="-"/>
            </a:pPr>
            <a:r>
              <a:rPr lang="en-US" sz="2500" dirty="0" smtClean="0">
                <a:latin typeface="Gill Sans Light"/>
                <a:cs typeface="Gill Sans Light"/>
              </a:rPr>
              <a:t>Barriers to entry / High Cost</a:t>
            </a:r>
          </a:p>
          <a:p>
            <a:pPr marL="342900" indent="-342900">
              <a:buFontTx/>
              <a:buChar char="-"/>
            </a:pPr>
            <a:r>
              <a:rPr lang="en-US" sz="2500" dirty="0" smtClean="0">
                <a:latin typeface="Gill Sans Light"/>
                <a:cs typeface="Gill Sans Light"/>
              </a:rPr>
              <a:t>Implementation Overhead</a:t>
            </a:r>
            <a:endParaRPr lang="en-US" sz="2500" dirty="0">
              <a:latin typeface="Gill Sans Light"/>
              <a:cs typeface="Gill Sans Light"/>
            </a:endParaRPr>
          </a:p>
          <a:p>
            <a:pPr marL="342900" indent="-342900">
              <a:buFontTx/>
              <a:buChar char="-"/>
            </a:pPr>
            <a:r>
              <a:rPr lang="en-US" sz="2500" dirty="0">
                <a:latin typeface="Gill Sans Light"/>
                <a:cs typeface="Gill Sans Light"/>
              </a:rPr>
              <a:t>Nontrivial choice of ML-framework</a:t>
            </a:r>
          </a:p>
          <a:p>
            <a:pPr marL="342900" indent="-342900">
              <a:buFontTx/>
              <a:buChar char="-"/>
            </a:pPr>
            <a:endParaRPr lang="en-US" sz="2500" dirty="0" smtClean="0">
              <a:latin typeface="Gill Sans Light"/>
              <a:cs typeface="Gill Sans Light"/>
            </a:endParaRPr>
          </a:p>
        </p:txBody>
      </p:sp>
    </p:spTree>
    <p:extLst>
      <p:ext uri="{BB962C8B-B14F-4D97-AF65-F5344CB8AC3E}">
        <p14:creationId xmlns:p14="http://schemas.microsoft.com/office/powerpoint/2010/main" val="1476136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iterate type="lt">
                                    <p:tmPct val="0"/>
                                  </p:iterate>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iterate type="lt">
                                    <p:tmPct val="0"/>
                                  </p:iterate>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iterate type="lt">
                                    <p:tmPct val="0"/>
                                  </p:iterate>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iterate type="lt">
                                    <p:tmPct val="0"/>
                                  </p:iterate>
                                  <p:childTnLst>
                                    <p:set>
                                      <p:cBhvr>
                                        <p:cTn id="38" dur="1" fill="hold">
                                          <p:stCondLst>
                                            <p:cond delay="0"/>
                                          </p:stCondLst>
                                        </p:cTn>
                                        <p:tgtEl>
                                          <p:spTgt spid="2">
                                            <p:txEl>
                                              <p:pRg st="3" end="3"/>
                                            </p:txEl>
                                          </p:spTgt>
                                        </p:tgtEl>
                                        <p:attrNameLst>
                                          <p:attrName>style.visibility</p:attrName>
                                        </p:attrNameLst>
                                      </p:cBhvr>
                                      <p:to>
                                        <p:strVal val="visible"/>
                                      </p:to>
                                    </p:set>
                                    <p:anim calcmode="lin" valueType="num">
                                      <p:cBhvr additive="base">
                                        <p:cTn id="3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iterate type="lt">
                                    <p:tmPct val="0"/>
                                  </p:iterate>
                                  <p:childTnLst>
                                    <p:set>
                                      <p:cBhvr>
                                        <p:cTn id="44" dur="1" fill="hold">
                                          <p:stCondLst>
                                            <p:cond delay="0"/>
                                          </p:stCondLst>
                                        </p:cTn>
                                        <p:tgtEl>
                                          <p:spTgt spid="2">
                                            <p:txEl>
                                              <p:pRg st="4" end="4"/>
                                            </p:txEl>
                                          </p:spTgt>
                                        </p:tgtEl>
                                        <p:attrNameLst>
                                          <p:attrName>style.visibility</p:attrName>
                                        </p:attrNameLst>
                                      </p:cBhvr>
                                      <p:to>
                                        <p:strVal val="visible"/>
                                      </p:to>
                                    </p:set>
                                    <p:anim calcmode="lin" valueType="num">
                                      <p:cBhvr additive="base">
                                        <p:cTn id="4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iterate type="lt">
                                    <p:tmPct val="0"/>
                                  </p:iterate>
                                  <p:childTnLst>
                                    <p:set>
                                      <p:cBhvr>
                                        <p:cTn id="50" dur="1" fill="hold">
                                          <p:stCondLst>
                                            <p:cond delay="0"/>
                                          </p:stCondLst>
                                        </p:cTn>
                                        <p:tgtEl>
                                          <p:spTgt spid="2">
                                            <p:txEl>
                                              <p:pRg st="5" end="5"/>
                                            </p:txEl>
                                          </p:spTgt>
                                        </p:tgtEl>
                                        <p:attrNameLst>
                                          <p:attrName>style.visibility</p:attrName>
                                        </p:attrNameLst>
                                      </p:cBhvr>
                                      <p:to>
                                        <p:strVal val="visible"/>
                                      </p:to>
                                    </p:set>
                                    <p:anim calcmode="lin" valueType="num">
                                      <p:cBhvr additive="base">
                                        <p:cTn id="5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Choosing an Algorithm</a:t>
            </a:r>
            <a:endParaRPr lang="en-US" sz="5500" dirty="0">
              <a:latin typeface="Gill Sans Light"/>
              <a:cs typeface="Gill Sans Light"/>
            </a:endParaRPr>
          </a:p>
        </p:txBody>
      </p:sp>
    </p:spTree>
    <p:extLst>
      <p:ext uri="{BB962C8B-B14F-4D97-AF65-F5344CB8AC3E}">
        <p14:creationId xmlns:p14="http://schemas.microsoft.com/office/powerpoint/2010/main" val="21507208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The Master-worker Setting</a:t>
            </a:r>
            <a:endParaRPr lang="en-US" sz="5500" dirty="0">
              <a:latin typeface="Gill Sans Light"/>
              <a:cs typeface="Gill Sans Light"/>
            </a:endParaRPr>
          </a:p>
        </p:txBody>
      </p:sp>
    </p:spTree>
    <p:extLst>
      <p:ext uri="{BB962C8B-B14F-4D97-AF65-F5344CB8AC3E}">
        <p14:creationId xmlns:p14="http://schemas.microsoft.com/office/powerpoint/2010/main" val="15922466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ectangle 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6942743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6606"/>
            <a:ext cx="9143999" cy="5109091"/>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r>
              <a:rPr lang="en-US" sz="4500" b="1" dirty="0">
                <a:latin typeface="Gill Sans Light"/>
                <a:cs typeface="Gill Sans Light"/>
              </a:rPr>
              <a:t/>
            </a:r>
            <a:br>
              <a:rPr lang="en-US" sz="4500" b="1" dirty="0">
                <a:latin typeface="Gill Sans Light"/>
                <a:cs typeface="Gill Sans Light"/>
              </a:rPr>
            </a:br>
            <a:endParaRPr lang="en-US" sz="2000" b="1" dirty="0" smtClean="0">
              <a:latin typeface="Gill Sans Light"/>
              <a:cs typeface="Gill Sans Light"/>
            </a:endParaRPr>
          </a:p>
          <a:p>
            <a:pPr algn="ctr"/>
            <a:endParaRPr lang="en-US" sz="2100" b="1" dirty="0" smtClean="0">
              <a:latin typeface="Gill Sans Light"/>
              <a:cs typeface="Gill Sans Light"/>
            </a:endParaRPr>
          </a:p>
          <a:p>
            <a:pPr algn="ctr"/>
            <a:endParaRPr lang="en-US" sz="2100" b="1" dirty="0">
              <a:latin typeface="Gill Sans Light"/>
              <a:cs typeface="Gill Sans Light"/>
            </a:endParaRPr>
          </a:p>
          <a:p>
            <a:pPr algn="ctr"/>
            <a:endParaRPr lang="en-US" sz="2100" b="1" dirty="0">
              <a:latin typeface="Gill Sans Light"/>
              <a:cs typeface="Gill Sans Light"/>
            </a:endParaRPr>
          </a:p>
          <a:p>
            <a:pPr algn="ctr"/>
            <a:endParaRPr lang="en-US" sz="2100" b="1" dirty="0" smtClean="0">
              <a:latin typeface="Gill Sans Light"/>
              <a:cs typeface="Gill Sans Light"/>
            </a:endParaRPr>
          </a:p>
          <a:p>
            <a:pPr algn="ctr"/>
            <a:endParaRPr lang="en-US" sz="3500" dirty="0" smtClean="0">
              <a:latin typeface="Gill Sans Light"/>
              <a:cs typeface="Gill Sans Light"/>
            </a:endParaRPr>
          </a:p>
          <a:p>
            <a:pPr algn="ctr"/>
            <a:r>
              <a:rPr lang="en-US" sz="3500" dirty="0" err="1" smtClean="0">
                <a:latin typeface="Gill Sans Light"/>
                <a:cs typeface="Gill Sans Light"/>
              </a:rPr>
              <a:t>Dimitris</a:t>
            </a:r>
            <a:r>
              <a:rPr lang="en-US" sz="3500" dirty="0" smtClean="0">
                <a:latin typeface="Gill Sans Light"/>
                <a:cs typeface="Gill Sans Light"/>
              </a:rPr>
              <a:t> </a:t>
            </a:r>
            <a:r>
              <a:rPr lang="en-US" sz="3500" dirty="0" err="1" smtClean="0">
                <a:latin typeface="Gill Sans Light"/>
                <a:cs typeface="Gill Sans Light"/>
              </a:rPr>
              <a:t>Papailiopoulos</a:t>
            </a:r>
            <a:endParaRPr lang="en-US" sz="3500" dirty="0" smtClean="0">
              <a:latin typeface="Gill Sans Light"/>
              <a:cs typeface="Gill Sans Light"/>
            </a:endParaRPr>
          </a:p>
          <a:p>
            <a:pPr algn="ctr"/>
            <a:endParaRPr lang="en-US" sz="3000" dirty="0" smtClean="0">
              <a:latin typeface="Gill Sans Light"/>
              <a:cs typeface="Gill Sans Light"/>
            </a:endParaRPr>
          </a:p>
        </p:txBody>
      </p:sp>
      <p:sp>
        <p:nvSpPr>
          <p:cNvPr id="5" name="Rectangle 4"/>
          <p:cNvSpPr/>
          <p:nvPr/>
        </p:nvSpPr>
        <p:spPr>
          <a:xfrm>
            <a:off x="0" y="173235"/>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Advances and Challenges in Distributed Machine Learning</a:t>
            </a:r>
            <a:endParaRPr lang="en-US" sz="5500" i="1" dirty="0">
              <a:latin typeface="Gill Sans Light"/>
              <a:cs typeface="Gill Sans Light"/>
            </a:endParaRPr>
          </a:p>
        </p:txBody>
      </p:sp>
      <p:pic>
        <p:nvPicPr>
          <p:cNvPr id="3" name="Picture 2"/>
          <p:cNvPicPr>
            <a:picLocks noChangeAspect="1"/>
          </p:cNvPicPr>
          <p:nvPr/>
        </p:nvPicPr>
        <p:blipFill rotWithShape="1">
          <a:blip r:embed="rId3"/>
          <a:srcRect b="34794"/>
          <a:stretch/>
        </p:blipFill>
        <p:spPr>
          <a:xfrm>
            <a:off x="2626799" y="4794818"/>
            <a:ext cx="3890403" cy="1703872"/>
          </a:xfrm>
          <a:prstGeom prst="rect">
            <a:avLst/>
          </a:prstGeom>
        </p:spPr>
      </p:pic>
    </p:spTree>
    <p:extLst>
      <p:ext uri="{BB962C8B-B14F-4D97-AF65-F5344CB8AC3E}">
        <p14:creationId xmlns:p14="http://schemas.microsoft.com/office/powerpoint/2010/main" val="17008830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1163288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cxnSp>
        <p:nvCxnSpPr>
          <p:cNvPr id="8" name="Straight Arrow Connector 7"/>
          <p:cNvCxnSpPr/>
          <p:nvPr/>
        </p:nvCxnSpPr>
        <p:spPr>
          <a:xfrm>
            <a:off x="4834469" y="3030363"/>
            <a:ext cx="0" cy="38479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071558" y="4068356"/>
            <a:ext cx="593979" cy="25263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1600" y="4137447"/>
            <a:ext cx="594568"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4010634"/>
            <a:ext cx="368300" cy="2159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37" y="4264811"/>
            <a:ext cx="368300" cy="21590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123" y="3868871"/>
            <a:ext cx="368300" cy="215900"/>
          </a:xfrm>
          <a:prstGeom prst="rect">
            <a:avLst/>
          </a:prstGeom>
        </p:spPr>
      </p:pic>
    </p:spTree>
    <p:extLst>
      <p:ext uri="{BB962C8B-B14F-4D97-AF65-F5344CB8AC3E}">
        <p14:creationId xmlns:p14="http://schemas.microsoft.com/office/powerpoint/2010/main" val="129827537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041" y="5786611"/>
            <a:ext cx="3134859" cy="634809"/>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55" y="5820489"/>
            <a:ext cx="2863697" cy="600931"/>
          </a:xfrm>
          <a:prstGeom prst="rect">
            <a:avLst/>
          </a:prstGeom>
        </p:spPr>
      </p:pic>
      <p:sp>
        <p:nvSpPr>
          <p:cNvPr id="9" name="Rectangle 8"/>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5316425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58" y="4068356"/>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7"/>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40653658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87" y="2068066"/>
            <a:ext cx="2554975" cy="1008543"/>
          </a:xfrm>
          <a:prstGeom prst="rect">
            <a:avLst/>
          </a:prstGeom>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7821289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11" name="Rounded Rectangle 10"/>
          <p:cNvSpPr/>
          <p:nvPr/>
        </p:nvSpPr>
        <p:spPr>
          <a:xfrm>
            <a:off x="1067912" y="1779462"/>
            <a:ext cx="7056881" cy="4642022"/>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Repeat distributed iterations until </a:t>
            </a:r>
          </a:p>
          <a:p>
            <a:pPr algn="ctr"/>
            <a:r>
              <a:rPr lang="en-US" sz="3600" dirty="0" smtClean="0">
                <a:solidFill>
                  <a:schemeClr val="bg1"/>
                </a:solidFill>
                <a:latin typeface="Gill Sans Light"/>
                <a:cs typeface="Gill Sans Light"/>
              </a:rPr>
              <a:t>we are happy with the model</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36224656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91470"/>
            <a:ext cx="9144000" cy="1769118"/>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Evaluating the performance of Distributed ML</a:t>
            </a:r>
            <a:endParaRPr lang="en-US" sz="5500" dirty="0">
              <a:latin typeface="Gill Sans Light"/>
              <a:cs typeface="Gill Sans Light"/>
            </a:endParaRPr>
          </a:p>
        </p:txBody>
      </p:sp>
    </p:spTree>
    <p:extLst>
      <p:ext uri="{BB962C8B-B14F-4D97-AF65-F5344CB8AC3E}">
        <p14:creationId xmlns:p14="http://schemas.microsoft.com/office/powerpoint/2010/main" val="12218310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Many Questions</a:t>
            </a:r>
            <a:r>
              <a:rPr lang="mr-IN" sz="4400" dirty="0" smtClean="0">
                <a:latin typeface="Gill Sans Light"/>
                <a:cs typeface="Gill Sans Light"/>
              </a:rPr>
              <a:t>…</a:t>
            </a:r>
            <a:r>
              <a:rPr lang="en-US" sz="4400" dirty="0" smtClean="0">
                <a:latin typeface="Gill Sans Light"/>
                <a:cs typeface="Gill Sans Light"/>
              </a:rPr>
              <a:t>.</a:t>
            </a:r>
            <a:endParaRPr lang="en-US" sz="4400" dirty="0">
              <a:latin typeface="Gill Sans Light"/>
              <a:cs typeface="Gill Sans Light"/>
            </a:endParaRPr>
          </a:p>
        </p:txBody>
      </p:sp>
      <p:sp>
        <p:nvSpPr>
          <p:cNvPr id="5" name="Rectangle 4"/>
          <p:cNvSpPr/>
          <p:nvPr/>
        </p:nvSpPr>
        <p:spPr>
          <a:xfrm>
            <a:off x="0" y="2128790"/>
            <a:ext cx="9097362" cy="4524316"/>
          </a:xfrm>
          <a:prstGeom prst="rect">
            <a:avLst/>
          </a:prstGeom>
        </p:spPr>
        <p:txBody>
          <a:bodyPr wrap="none">
            <a:spAutoFit/>
          </a:bodyPr>
          <a:lstStyle/>
          <a:p>
            <a:endParaRPr lang="en-US" sz="3600" b="1" i="1" u="sng" dirty="0" smtClean="0">
              <a:latin typeface="Gill Sans Light"/>
              <a:cs typeface="Gill Sans Light"/>
            </a:endParaRPr>
          </a:p>
          <a:p>
            <a:pPr marL="342900" indent="-342900">
              <a:buFont typeface="Arial"/>
              <a:buChar char="•"/>
            </a:pPr>
            <a:r>
              <a:rPr lang="en-US" sz="3600" dirty="0" smtClean="0">
                <a:latin typeface="Gill Sans Light"/>
                <a:cs typeface="Gill Sans Light"/>
              </a:rPr>
              <a:t>How fast does </a:t>
            </a:r>
            <a:r>
              <a:rPr lang="en-US" sz="3600" dirty="0" err="1" smtClean="0">
                <a:latin typeface="Gill Sans Light"/>
                <a:cs typeface="Gill Sans Light"/>
              </a:rPr>
              <a:t>minibatch</a:t>
            </a:r>
            <a:r>
              <a:rPr lang="en-US" sz="3600" dirty="0" smtClean="0">
                <a:latin typeface="Gill Sans Light"/>
                <a:cs typeface="Gill Sans Light"/>
              </a:rPr>
              <a:t>-SGD converge?</a:t>
            </a:r>
          </a:p>
          <a:p>
            <a:pPr marL="342900" indent="-342900">
              <a:buFont typeface="Arial"/>
              <a:buChar char="•"/>
            </a:pPr>
            <a:r>
              <a:rPr lang="en-US" sz="3600" dirty="0" smtClean="0">
                <a:latin typeface="Gill Sans Light"/>
                <a:cs typeface="Gill Sans Light"/>
              </a:rPr>
              <a:t>How can we measure speedups?</a:t>
            </a:r>
          </a:p>
          <a:p>
            <a:pPr marL="342900" indent="-342900">
              <a:buFont typeface="Arial"/>
              <a:buChar char="•"/>
            </a:pPr>
            <a:r>
              <a:rPr lang="en-US" sz="3600" dirty="0" smtClean="0">
                <a:latin typeface="Gill Sans Light"/>
                <a:cs typeface="Gill Sans Light"/>
              </a:rPr>
              <a:t>Comm. </a:t>
            </a:r>
            <a:r>
              <a:rPr lang="en-US" sz="3600" dirty="0">
                <a:latin typeface="Gill Sans Light"/>
                <a:cs typeface="Gill Sans Light"/>
              </a:rPr>
              <a:t>i</a:t>
            </a:r>
            <a:r>
              <a:rPr lang="en-US" sz="3600" dirty="0" smtClean="0">
                <a:latin typeface="Gill Sans Light"/>
                <a:cs typeface="Gill Sans Light"/>
              </a:rPr>
              <a:t>s expensive, how often do we average?</a:t>
            </a:r>
          </a:p>
          <a:p>
            <a:pPr marL="342900" indent="-342900">
              <a:buFont typeface="Arial"/>
              <a:buChar char="•"/>
            </a:pPr>
            <a:r>
              <a:rPr lang="en-US" sz="3600" dirty="0" smtClean="0">
                <a:latin typeface="Gill Sans Light"/>
                <a:cs typeface="Gill Sans Light"/>
              </a:rPr>
              <a:t>How do we choose the right model?</a:t>
            </a:r>
          </a:p>
          <a:p>
            <a:pPr marL="342900" indent="-342900">
              <a:buFont typeface="Arial"/>
              <a:buChar char="•"/>
            </a:pPr>
            <a:r>
              <a:rPr lang="en-US" sz="3600" dirty="0" smtClean="0">
                <a:latin typeface="Gill Sans Light"/>
                <a:cs typeface="Gill Sans Light"/>
              </a:rPr>
              <a:t>What happens with delayed nodes?</a:t>
            </a:r>
          </a:p>
          <a:p>
            <a:pPr marL="342900" indent="-342900">
              <a:buFont typeface="Arial"/>
              <a:buChar char="•"/>
            </a:pPr>
            <a:r>
              <a:rPr lang="en-US" sz="3600" dirty="0" smtClean="0">
                <a:latin typeface="Gill Sans Light"/>
                <a:cs typeface="Gill Sans Light"/>
              </a:rPr>
              <a:t>Does fault tolerance matter?</a:t>
            </a:r>
          </a:p>
          <a:p>
            <a:pPr marL="342900" indent="-342900">
              <a:buFont typeface="Arial"/>
              <a:buChar char="•"/>
            </a:pPr>
            <a:endParaRPr lang="en-US" sz="3600" dirty="0"/>
          </a:p>
        </p:txBody>
      </p:sp>
    </p:spTree>
    <p:extLst>
      <p:ext uri="{BB962C8B-B14F-4D97-AF65-F5344CB8AC3E}">
        <p14:creationId xmlns:p14="http://schemas.microsoft.com/office/powerpoint/2010/main" val="414715861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Convergence?</a:t>
            </a:r>
            <a:endParaRPr lang="en-US" sz="4400" dirty="0">
              <a:latin typeface="Gill Sans Light"/>
              <a:cs typeface="Gill Sans Light"/>
            </a:endParaRPr>
          </a:p>
        </p:txBody>
      </p:sp>
      <p:sp>
        <p:nvSpPr>
          <p:cNvPr id="3" name="Rectangle 2"/>
          <p:cNvSpPr/>
          <p:nvPr/>
        </p:nvSpPr>
        <p:spPr>
          <a:xfrm>
            <a:off x="388470" y="2263261"/>
            <a:ext cx="8009224"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How does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compare against serial SGD?</a:t>
            </a:r>
            <a:endParaRPr lang="en-US" sz="2800" dirty="0">
              <a:solidFill>
                <a:schemeClr val="bg1"/>
              </a:solidFill>
            </a:endParaRPr>
          </a:p>
        </p:txBody>
      </p:sp>
    </p:spTree>
    <p:extLst>
      <p:ext uri="{BB962C8B-B14F-4D97-AF65-F5344CB8AC3E}">
        <p14:creationId xmlns:p14="http://schemas.microsoft.com/office/powerpoint/2010/main" val="27371110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Convergence?</a:t>
            </a:r>
            <a:endParaRPr lang="en-US" sz="4400" dirty="0">
              <a:latin typeface="Gill Sans Light"/>
              <a:cs typeface="Gill Sans Light"/>
            </a:endParaRPr>
          </a:p>
        </p:txBody>
      </p:sp>
      <p:sp>
        <p:nvSpPr>
          <p:cNvPr id="3" name="Rectangle 2"/>
          <p:cNvSpPr/>
          <p:nvPr/>
        </p:nvSpPr>
        <p:spPr>
          <a:xfrm>
            <a:off x="388470" y="2263261"/>
            <a:ext cx="8009224"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How does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compare against serial SGD?</a:t>
            </a:r>
            <a:endParaRPr lang="en-US" sz="2800" dirty="0">
              <a:solidFill>
                <a:schemeClr val="bg1"/>
              </a:solidFill>
            </a:endParaRPr>
          </a:p>
        </p:txBody>
      </p:sp>
      <p:sp>
        <p:nvSpPr>
          <p:cNvPr id="4" name="Rectangle 3"/>
          <p:cNvSpPr/>
          <p:nvPr/>
        </p:nvSpPr>
        <p:spPr>
          <a:xfrm>
            <a:off x="550439" y="3443613"/>
            <a:ext cx="8150413" cy="1200329"/>
          </a:xfrm>
          <a:prstGeom prst="rect">
            <a:avLst/>
          </a:prstGeom>
        </p:spPr>
        <p:txBody>
          <a:bodyPr wrap="none">
            <a:spAutoFit/>
          </a:bodyPr>
          <a:lstStyle/>
          <a:p>
            <a:pPr algn="ctr"/>
            <a:r>
              <a:rPr lang="en-US" sz="3600" b="1" dirty="0" smtClean="0">
                <a:latin typeface="Gill Sans Light"/>
                <a:cs typeface="Gill Sans Light"/>
              </a:rPr>
              <a:t>Main questions:</a:t>
            </a:r>
          </a:p>
          <a:p>
            <a:r>
              <a:rPr lang="en-US" sz="3600" b="1" dirty="0" smtClean="0">
                <a:latin typeface="Gill Sans Light"/>
                <a:cs typeface="Gill Sans Light"/>
              </a:rPr>
              <a:t>Convergence after T gradient computations</a:t>
            </a:r>
            <a:endParaRPr lang="en-US" sz="3600" dirty="0"/>
          </a:p>
        </p:txBody>
      </p:sp>
      <p:sp>
        <p:nvSpPr>
          <p:cNvPr id="5" name="Rectangle 4"/>
          <p:cNvSpPr/>
          <p:nvPr/>
        </p:nvSpPr>
        <p:spPr>
          <a:xfrm>
            <a:off x="1214224" y="5209660"/>
            <a:ext cx="6635525" cy="1384995"/>
          </a:xfrm>
          <a:prstGeom prst="rect">
            <a:avLst/>
          </a:prstGeom>
          <a:solidFill>
            <a:srgbClr val="000000"/>
          </a:solidFill>
        </p:spPr>
        <p:txBody>
          <a:bodyPr wrap="none">
            <a:spAutoFit/>
          </a:bodyPr>
          <a:lstStyle/>
          <a:p>
            <a:pPr algn="ctr"/>
            <a:r>
              <a:rPr lang="en-US" sz="2800" b="1" dirty="0" smtClean="0">
                <a:solidFill>
                  <a:schemeClr val="bg1"/>
                </a:solidFill>
                <a:latin typeface="Gill Sans Light"/>
                <a:cs typeface="Gill Sans Light"/>
              </a:rPr>
              <a:t>Answer is Complicated: Depends on Problem</a:t>
            </a:r>
          </a:p>
          <a:p>
            <a:pPr algn="ctr"/>
            <a:r>
              <a:rPr lang="en-US" sz="2800" b="1" dirty="0" smtClean="0">
                <a:solidFill>
                  <a:schemeClr val="bg1"/>
                </a:solidFill>
                <a:latin typeface="Gill Sans Light"/>
                <a:cs typeface="Gill Sans Light"/>
              </a:rPr>
              <a:t>Generally if batch B_0 &gt; B(data, loss) </a:t>
            </a:r>
          </a:p>
          <a:p>
            <a:pPr algn="ct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offers no speedup.</a:t>
            </a:r>
            <a:endParaRPr lang="en-US" sz="2800" dirty="0">
              <a:solidFill>
                <a:schemeClr val="bg1"/>
              </a:solidFill>
            </a:endParaRPr>
          </a:p>
        </p:txBody>
      </p:sp>
    </p:spTree>
    <p:extLst>
      <p:ext uri="{BB962C8B-B14F-4D97-AF65-F5344CB8AC3E}">
        <p14:creationId xmlns:p14="http://schemas.microsoft.com/office/powerpoint/2010/main" val="16185105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73235"/>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Mostly Challenges</a:t>
            </a:r>
            <a:endParaRPr lang="en-US" sz="5500" i="1" dirty="0">
              <a:latin typeface="Gill Sans Light"/>
              <a:cs typeface="Gill Sans Light"/>
            </a:endParaRPr>
          </a:p>
        </p:txBody>
      </p:sp>
    </p:spTree>
    <p:extLst>
      <p:ext uri="{BB962C8B-B14F-4D97-AF65-F5344CB8AC3E}">
        <p14:creationId xmlns:p14="http://schemas.microsoft.com/office/powerpoint/2010/main" val="3604421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388470" y="2263261"/>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spTree>
    <p:extLst>
      <p:ext uri="{BB962C8B-B14F-4D97-AF65-F5344CB8AC3E}">
        <p14:creationId xmlns:p14="http://schemas.microsoft.com/office/powerpoint/2010/main" val="40506482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Generalization?</a:t>
            </a:r>
            <a:endParaRPr lang="en-US" sz="4400" dirty="0">
              <a:latin typeface="Gill Sans Light"/>
              <a:cs typeface="Gill Sans Light"/>
            </a:endParaRPr>
          </a:p>
        </p:txBody>
      </p:sp>
      <p:sp>
        <p:nvSpPr>
          <p:cNvPr id="3" name="Rectangle 2"/>
          <p:cNvSpPr/>
          <p:nvPr/>
        </p:nvSpPr>
        <p:spPr>
          <a:xfrm>
            <a:off x="388470" y="2263261"/>
            <a:ext cx="7309137" cy="523220"/>
          </a:xfrm>
          <a:prstGeom prst="rect">
            <a:avLst/>
          </a:prstGeom>
          <a:solidFill>
            <a:srgbClr val="000000"/>
          </a:solidFill>
        </p:spPr>
        <p:txBody>
          <a:bodyPr wrap="none">
            <a:spAutoFit/>
          </a:bodyPr>
          <a:lstStyle/>
          <a:p>
            <a:r>
              <a:rPr lang="en-US" sz="2800" b="1" dirty="0" smtClean="0">
                <a:solidFill>
                  <a:schemeClr val="bg1"/>
                </a:solidFill>
                <a:latin typeface="Gill Sans Light"/>
                <a:cs typeface="Gill Sans Light"/>
              </a:rPr>
              <a:t>Do models trained with </a:t>
            </a: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generalize</a:t>
            </a:r>
            <a:endParaRPr lang="en-US" sz="2800" dirty="0">
              <a:solidFill>
                <a:schemeClr val="bg1"/>
              </a:solidFill>
            </a:endParaRPr>
          </a:p>
        </p:txBody>
      </p:sp>
      <p:sp>
        <p:nvSpPr>
          <p:cNvPr id="4" name="Rectangle 3"/>
          <p:cNvSpPr/>
          <p:nvPr/>
        </p:nvSpPr>
        <p:spPr>
          <a:xfrm>
            <a:off x="487335" y="3443613"/>
            <a:ext cx="8276625" cy="1200329"/>
          </a:xfrm>
          <a:prstGeom prst="rect">
            <a:avLst/>
          </a:prstGeom>
        </p:spPr>
        <p:txBody>
          <a:bodyPr wrap="none">
            <a:spAutoFit/>
          </a:bodyPr>
          <a:lstStyle/>
          <a:p>
            <a:pPr algn="ctr"/>
            <a:r>
              <a:rPr lang="en-US" sz="3600" b="1" dirty="0" smtClean="0">
                <a:latin typeface="Gill Sans Light"/>
                <a:cs typeface="Gill Sans Light"/>
              </a:rPr>
              <a:t>Main questions:</a:t>
            </a:r>
          </a:p>
          <a:p>
            <a:r>
              <a:rPr lang="en-US" sz="3600" b="1" dirty="0" smtClean="0">
                <a:latin typeface="Gill Sans Light"/>
                <a:cs typeface="Gill Sans Light"/>
              </a:rPr>
              <a:t>Generalization after T gradient computations</a:t>
            </a:r>
            <a:endParaRPr lang="en-US" sz="3600" dirty="0"/>
          </a:p>
        </p:txBody>
      </p:sp>
      <p:sp>
        <p:nvSpPr>
          <p:cNvPr id="5" name="Rectangle 4"/>
          <p:cNvSpPr/>
          <p:nvPr/>
        </p:nvSpPr>
        <p:spPr>
          <a:xfrm>
            <a:off x="1160048" y="5209660"/>
            <a:ext cx="6743878" cy="1384995"/>
          </a:xfrm>
          <a:prstGeom prst="rect">
            <a:avLst/>
          </a:prstGeom>
          <a:solidFill>
            <a:srgbClr val="000000"/>
          </a:solidFill>
        </p:spPr>
        <p:txBody>
          <a:bodyPr wrap="none">
            <a:spAutoFit/>
          </a:bodyPr>
          <a:lstStyle/>
          <a:p>
            <a:pPr algn="ctr"/>
            <a:r>
              <a:rPr lang="en-US" sz="2800" b="1" dirty="0" smtClean="0">
                <a:solidFill>
                  <a:schemeClr val="bg1"/>
                </a:solidFill>
                <a:latin typeface="Gill Sans Light"/>
                <a:cs typeface="Gill Sans Light"/>
              </a:rPr>
              <a:t>Answer its Complicated: Depends on Problem</a:t>
            </a:r>
          </a:p>
          <a:p>
            <a:pPr algn="ctr"/>
            <a:r>
              <a:rPr lang="en-US" sz="2800" b="1" dirty="0" smtClean="0">
                <a:solidFill>
                  <a:schemeClr val="bg1"/>
                </a:solidFill>
                <a:latin typeface="Gill Sans Light"/>
                <a:cs typeface="Gill Sans Light"/>
              </a:rPr>
              <a:t>Generally if batch B_0 &gt; B(data, loss) </a:t>
            </a:r>
          </a:p>
          <a:p>
            <a:pPr algn="ctr"/>
            <a:r>
              <a:rPr lang="en-US" sz="2800" b="1" dirty="0" err="1" smtClean="0">
                <a:solidFill>
                  <a:schemeClr val="bg1"/>
                </a:solidFill>
                <a:latin typeface="Gill Sans Light"/>
                <a:cs typeface="Gill Sans Light"/>
              </a:rPr>
              <a:t>Minibatch</a:t>
            </a:r>
            <a:r>
              <a:rPr lang="en-US" sz="2800" b="1" dirty="0" smtClean="0">
                <a:solidFill>
                  <a:schemeClr val="bg1"/>
                </a:solidFill>
                <a:latin typeface="Gill Sans Light"/>
                <a:cs typeface="Gill Sans Light"/>
              </a:rPr>
              <a:t> SGD offers worse generalization</a:t>
            </a:r>
            <a:endParaRPr lang="en-US" sz="2800" dirty="0">
              <a:solidFill>
                <a:schemeClr val="bg1"/>
              </a:solidFill>
            </a:endParaRPr>
          </a:p>
        </p:txBody>
      </p:sp>
    </p:spTree>
    <p:extLst>
      <p:ext uri="{BB962C8B-B14F-4D97-AF65-F5344CB8AC3E}">
        <p14:creationId xmlns:p14="http://schemas.microsoft.com/office/powerpoint/2010/main" val="222552917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spTree>
    <p:extLst>
      <p:ext uri="{BB962C8B-B14F-4D97-AF65-F5344CB8AC3E}">
        <p14:creationId xmlns:p14="http://schemas.microsoft.com/office/powerpoint/2010/main" val="27894067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Tree>
    <p:extLst>
      <p:ext uri="{BB962C8B-B14F-4D97-AF65-F5344CB8AC3E}">
        <p14:creationId xmlns:p14="http://schemas.microsoft.com/office/powerpoint/2010/main" val="17442248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2" name="Picture 1"/>
          <p:cNvPicPr>
            <a:picLocks noChangeAspect="1"/>
          </p:cNvPicPr>
          <p:nvPr/>
        </p:nvPicPr>
        <p:blipFill>
          <a:blip r:embed="rId3"/>
          <a:stretch>
            <a:fillRect/>
          </a:stretch>
        </p:blipFill>
        <p:spPr>
          <a:xfrm>
            <a:off x="0" y="3212706"/>
            <a:ext cx="4583206" cy="3402380"/>
          </a:xfrm>
          <a:prstGeom prst="rect">
            <a:avLst/>
          </a:prstGeom>
        </p:spPr>
      </p:pic>
      <p:sp>
        <p:nvSpPr>
          <p:cNvPr id="6" name="Rectangle 5"/>
          <p:cNvSpPr/>
          <p:nvPr/>
        </p:nvSpPr>
        <p:spPr>
          <a:xfrm>
            <a:off x="4407647" y="3153857"/>
            <a:ext cx="4493538" cy="3970318"/>
          </a:xfrm>
          <a:prstGeom prst="rect">
            <a:avLst/>
          </a:prstGeom>
        </p:spPr>
        <p:txBody>
          <a:bodyPr wrap="none">
            <a:spAutoFit/>
          </a:bodyPr>
          <a:lstStyle/>
          <a:p>
            <a:endParaRPr lang="en-US" sz="2100" b="1" i="1" u="sng" dirty="0" smtClean="0">
              <a:latin typeface="Gill Sans Light"/>
              <a:cs typeface="Gill Sans Light"/>
            </a:endParaRPr>
          </a:p>
          <a:p>
            <a:pPr marL="342900" indent="-342900">
              <a:buFont typeface="Arial"/>
              <a:buChar char="•"/>
            </a:pPr>
            <a:r>
              <a:rPr lang="en-US" sz="2100" dirty="0" smtClean="0">
                <a:latin typeface="Gill Sans Light"/>
                <a:cs typeface="Gill Sans Light"/>
              </a:rPr>
              <a:t>Does it fit in a single machine?</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Is model architecture amenable </a:t>
            </a:r>
          </a:p>
          <a:p>
            <a:r>
              <a:rPr lang="en-US" sz="2100" dirty="0" smtClean="0">
                <a:latin typeface="Gill Sans Light"/>
                <a:cs typeface="Gill Sans Light"/>
              </a:rPr>
              <a:t>    to low communication?</a:t>
            </a:r>
          </a:p>
          <a:p>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Some models easier to partition </a:t>
            </a:r>
          </a:p>
          <a:p>
            <a:pPr marL="342900" indent="-342900">
              <a:buFont typeface="Arial"/>
              <a:buChar char="•"/>
            </a:pPr>
            <a:endParaRPr lang="en-US" sz="2100" dirty="0" smtClean="0">
              <a:latin typeface="Gill Sans Light"/>
              <a:cs typeface="Gill Sans Light"/>
            </a:endParaRPr>
          </a:p>
          <a:p>
            <a:pPr marL="342900" indent="-342900">
              <a:buFont typeface="Arial"/>
              <a:buChar char="•"/>
            </a:pPr>
            <a:r>
              <a:rPr lang="en-US" sz="2100" dirty="0" smtClean="0">
                <a:latin typeface="Gill Sans Light"/>
                <a:cs typeface="Gill Sans Light"/>
              </a:rPr>
              <a:t>Can we increase </a:t>
            </a:r>
            <a:r>
              <a:rPr lang="en-US" sz="2100" dirty="0" err="1" smtClean="0">
                <a:latin typeface="Gill Sans Light"/>
                <a:cs typeface="Gill Sans Light"/>
              </a:rPr>
              <a:t>sparsity</a:t>
            </a:r>
            <a:r>
              <a:rPr lang="en-US" sz="2100" dirty="0" smtClean="0">
                <a:latin typeface="Gill Sans Light"/>
                <a:cs typeface="Gill Sans Light"/>
              </a:rPr>
              <a:t> (less </a:t>
            </a:r>
            <a:r>
              <a:rPr lang="en-US" sz="2100" dirty="0" err="1" smtClean="0">
                <a:latin typeface="Gill Sans Light"/>
                <a:cs typeface="Gill Sans Light"/>
              </a:rPr>
              <a:t>comm</a:t>
            </a:r>
            <a:r>
              <a:rPr lang="en-US" sz="2100" dirty="0" smtClean="0">
                <a:latin typeface="Gill Sans Light"/>
                <a:cs typeface="Gill Sans Light"/>
              </a:rPr>
              <a:t>) </a:t>
            </a:r>
          </a:p>
          <a:p>
            <a:r>
              <a:rPr lang="en-US" sz="2100" dirty="0" smtClean="0">
                <a:latin typeface="Gill Sans Light"/>
                <a:cs typeface="Gill Sans Light"/>
              </a:rPr>
              <a:t>     without losing with accuracy?</a:t>
            </a:r>
          </a:p>
          <a:p>
            <a:pPr marL="342900" indent="-342900">
              <a:buFont typeface="Arial"/>
              <a:buChar char="•"/>
            </a:pPr>
            <a:endParaRPr lang="en-US" sz="2100" dirty="0" smtClean="0">
              <a:latin typeface="Gill Sans Light"/>
              <a:cs typeface="Gill Sans Light"/>
            </a:endParaRPr>
          </a:p>
          <a:p>
            <a:pPr marL="342900" indent="-342900">
              <a:buFont typeface="Arial"/>
              <a:buChar char="•"/>
            </a:pPr>
            <a:endParaRPr lang="en-US" sz="2100" dirty="0"/>
          </a:p>
        </p:txBody>
      </p:sp>
    </p:spTree>
    <p:extLst>
      <p:ext uri="{BB962C8B-B14F-4D97-AF65-F5344CB8AC3E}">
        <p14:creationId xmlns:p14="http://schemas.microsoft.com/office/powerpoint/2010/main" val="3459206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How to chose the right model</a:t>
            </a:r>
            <a:endParaRPr lang="en-US" sz="4400" dirty="0">
              <a:latin typeface="Gill Sans Light"/>
              <a:cs typeface="Gill Sans Light"/>
            </a:endParaRPr>
          </a:p>
        </p:txBody>
      </p:sp>
      <p:sp>
        <p:nvSpPr>
          <p:cNvPr id="3" name="Rounded Rectangle 2"/>
          <p:cNvSpPr/>
          <p:nvPr/>
        </p:nvSpPr>
        <p:spPr>
          <a:xfrm>
            <a:off x="1067912" y="1870052"/>
            <a:ext cx="7056881" cy="1207831"/>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Some models are better than others, </a:t>
            </a:r>
          </a:p>
          <a:p>
            <a:pPr algn="ctr"/>
            <a:r>
              <a:rPr lang="en-US" sz="2400" dirty="0" smtClean="0">
                <a:solidFill>
                  <a:schemeClr val="bg1"/>
                </a:solidFill>
                <a:latin typeface="Gill Sans Light"/>
                <a:cs typeface="Gill Sans Light"/>
              </a:rPr>
              <a:t>even from a systems perspective</a:t>
            </a:r>
            <a:endParaRPr lang="en-US" sz="2400" dirty="0">
              <a:solidFill>
                <a:schemeClr val="bg1"/>
              </a:solidFill>
              <a:latin typeface="Gill Sans Light"/>
              <a:cs typeface="Gill Sans Light"/>
            </a:endParaRPr>
          </a:p>
        </p:txBody>
      </p:sp>
      <p:pic>
        <p:nvPicPr>
          <p:cNvPr id="4" name="Picture 3"/>
          <p:cNvPicPr>
            <a:picLocks noChangeAspect="1"/>
          </p:cNvPicPr>
          <p:nvPr/>
        </p:nvPicPr>
        <p:blipFill>
          <a:blip r:embed="rId3"/>
          <a:stretch>
            <a:fillRect/>
          </a:stretch>
        </p:blipFill>
        <p:spPr>
          <a:xfrm>
            <a:off x="1705061" y="3077883"/>
            <a:ext cx="6036198" cy="3895056"/>
          </a:xfrm>
          <a:prstGeom prst="rect">
            <a:avLst/>
          </a:prstGeom>
        </p:spPr>
      </p:pic>
    </p:spTree>
    <p:extLst>
      <p:ext uri="{BB962C8B-B14F-4D97-AF65-F5344CB8AC3E}">
        <p14:creationId xmlns:p14="http://schemas.microsoft.com/office/powerpoint/2010/main" val="407086904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Tree>
    <p:extLst>
      <p:ext uri="{BB962C8B-B14F-4D97-AF65-F5344CB8AC3E}">
        <p14:creationId xmlns:p14="http://schemas.microsoft.com/office/powerpoint/2010/main" val="29191126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2862322"/>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a:t>
            </a:r>
            <a:br>
              <a:rPr lang="en-US" sz="3600" b="1" dirty="0" smtClean="0">
                <a:latin typeface="Gill Sans Light"/>
                <a:cs typeface="Gill Sans Light"/>
              </a:rPr>
            </a:b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a:p>
            <a:pPr marL="571500" indent="-571500">
              <a:buFont typeface="Arial"/>
              <a:buChar char="•"/>
            </a:pPr>
            <a:r>
              <a:rPr lang="en-US" sz="3600" b="1" dirty="0" smtClean="0">
                <a:latin typeface="Gill Sans Light"/>
                <a:cs typeface="Gill Sans Light"/>
              </a:rPr>
              <a:t>Strong Scaling</a:t>
            </a:r>
            <a:endParaRPr lang="en-US" sz="3600" b="1" i="1" u="sng" dirty="0">
              <a:latin typeface="Gill Sans Light"/>
              <a:cs typeface="Gill Sans Light"/>
            </a:endParaRPr>
          </a:p>
          <a:p>
            <a:endParaRPr lang="en-US" sz="3600" b="1" i="1" u="sng" dirty="0" smtClean="0">
              <a:latin typeface="Gill Sans Light"/>
              <a:cs typeface="Gill Sans Light"/>
            </a:endParaRPr>
          </a:p>
        </p:txBody>
      </p:sp>
    </p:spTree>
    <p:extLst>
      <p:ext uri="{BB962C8B-B14F-4D97-AF65-F5344CB8AC3E}">
        <p14:creationId xmlns:p14="http://schemas.microsoft.com/office/powerpoint/2010/main" val="30783746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7156609" cy="2308324"/>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Let’s see</a:t>
            </a:r>
          </a:p>
          <a:p>
            <a:endParaRPr lang="en-US" sz="3600" b="1" i="1" u="sng" dirty="0">
              <a:latin typeface="Gill Sans Light"/>
              <a:cs typeface="Gill Sans Light"/>
            </a:endParaRPr>
          </a:p>
          <a:p>
            <a:endParaRPr lang="en-US" sz="3600" b="1" i="1" u="sng" dirty="0" smtClean="0">
              <a:latin typeface="Gill Sans Light"/>
              <a:cs typeface="Gill Sans Light"/>
            </a:endParaRPr>
          </a:p>
          <a:p>
            <a:r>
              <a:rPr lang="en-US" sz="3600" b="1" i="1" u="sng" dirty="0" smtClean="0">
                <a:latin typeface="Gill Sans Light"/>
                <a:cs typeface="Gill Sans Light"/>
              </a:rPr>
              <a:t>https</a:t>
            </a:r>
            <a:r>
              <a:rPr lang="en-US" sz="3600" b="1" i="1" u="sng" dirty="0">
                <a:latin typeface="Gill Sans Light"/>
                <a:cs typeface="Gill Sans Light"/>
              </a:rPr>
              <a:t>://</a:t>
            </a:r>
            <a:r>
              <a:rPr lang="en-US" sz="3600" b="1" i="1" u="sng" dirty="0" err="1">
                <a:latin typeface="Gill Sans Light"/>
                <a:cs typeface="Gill Sans Light"/>
              </a:rPr>
              <a:t>talwalkarlab.github.io</a:t>
            </a:r>
            <a:r>
              <a:rPr lang="en-US" sz="3600" b="1" i="1" u="sng" dirty="0">
                <a:latin typeface="Gill Sans Light"/>
                <a:cs typeface="Gill Sans Light"/>
              </a:rPr>
              <a:t>/</a:t>
            </a:r>
            <a:r>
              <a:rPr lang="en-US" sz="3600" b="1" i="1" u="sng" dirty="0" err="1">
                <a:latin typeface="Gill Sans Light"/>
                <a:cs typeface="Gill Sans Light"/>
              </a:rPr>
              <a:t>paleo</a:t>
            </a:r>
            <a:r>
              <a:rPr lang="en-US" sz="3600" b="1" i="1" u="sng" dirty="0">
                <a:latin typeface="Gill Sans Light"/>
                <a:cs typeface="Gill Sans Light"/>
              </a:rPr>
              <a:t>/</a:t>
            </a:r>
            <a:endParaRPr lang="en-US" sz="3600" dirty="0"/>
          </a:p>
        </p:txBody>
      </p:sp>
    </p:spTree>
    <p:extLst>
      <p:ext uri="{BB962C8B-B14F-4D97-AF65-F5344CB8AC3E}">
        <p14:creationId xmlns:p14="http://schemas.microsoft.com/office/powerpoint/2010/main" val="3737311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1754327"/>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 Easy</a:t>
            </a:r>
          </a:p>
          <a:p>
            <a:pPr marL="571500" indent="-571500">
              <a:buFont typeface="Arial"/>
              <a:buChar char="•"/>
            </a:pP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p:txBody>
      </p:sp>
    </p:spTree>
    <p:extLst>
      <p:ext uri="{BB962C8B-B14F-4D97-AF65-F5344CB8AC3E}">
        <p14:creationId xmlns:p14="http://schemas.microsoft.com/office/powerpoint/2010/main" val="20961133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Overview</a:t>
            </a:r>
            <a:endParaRPr lang="en-US" sz="5500" dirty="0">
              <a:solidFill>
                <a:srgbClr val="000000"/>
              </a:solidFill>
              <a:latin typeface="Gill Sans Light"/>
              <a:cs typeface="Gill Sans Light"/>
            </a:endParaRPr>
          </a:p>
        </p:txBody>
      </p:sp>
      <p:sp>
        <p:nvSpPr>
          <p:cNvPr id="4" name="TextBox 3"/>
          <p:cNvSpPr txBox="1"/>
          <p:nvPr/>
        </p:nvSpPr>
        <p:spPr>
          <a:xfrm>
            <a:off x="35496" y="980728"/>
            <a:ext cx="8776762" cy="6001642"/>
          </a:xfrm>
          <a:prstGeom prst="rect">
            <a:avLst/>
          </a:prstGeom>
          <a:noFill/>
        </p:spPr>
        <p:txBody>
          <a:bodyPr wrap="none" rtlCol="0">
            <a:spAutoFit/>
          </a:bodyPr>
          <a:lstStyle/>
          <a:p>
            <a:pPr marL="571500"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Multicore vs. Distributed</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Algorithm of choice:</a:t>
            </a:r>
            <a:r>
              <a:rPr lang="en-US" sz="3200" dirty="0">
                <a:solidFill>
                  <a:srgbClr val="000000"/>
                </a:solidFill>
                <a:latin typeface="Gill Sans Light"/>
                <a:cs typeface="Gill Sans Light"/>
              </a:rPr>
              <a:t> </a:t>
            </a:r>
            <a:r>
              <a:rPr lang="en-US" sz="3200" dirty="0" err="1" smtClean="0">
                <a:solidFill>
                  <a:srgbClr val="000000"/>
                </a:solidFill>
                <a:latin typeface="Gill Sans Light"/>
                <a:cs typeface="Gill Sans Light"/>
              </a:rPr>
              <a:t>minibatch</a:t>
            </a:r>
            <a:r>
              <a:rPr lang="en-US" sz="3200" dirty="0" smtClean="0">
                <a:solidFill>
                  <a:srgbClr val="000000"/>
                </a:solidFill>
                <a:latin typeface="Gill Sans Light"/>
                <a:cs typeface="Gill Sans Light"/>
              </a:rPr>
              <a:t> SGD</a:t>
            </a:r>
          </a:p>
          <a:p>
            <a:pPr marL="1028700" lvl="1" indent="-571500">
              <a:buFontTx/>
              <a:buChar char="-"/>
            </a:pPr>
            <a:endParaRPr lang="en-US" sz="3200" dirty="0" smtClean="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Open challenges with Performance</a:t>
            </a:r>
            <a:r>
              <a:rPr lang="en-US" sz="3200" dirty="0">
                <a:solidFill>
                  <a:srgbClr val="000000"/>
                </a:solidFill>
                <a:latin typeface="Gill Sans Light"/>
                <a:cs typeface="Gill Sans Light"/>
              </a:rPr>
              <a:t> </a:t>
            </a:r>
            <a:r>
              <a:rPr lang="en-US" sz="3200" dirty="0" smtClean="0">
                <a:solidFill>
                  <a:srgbClr val="000000"/>
                </a:solidFill>
                <a:latin typeface="Gill Sans Light"/>
                <a:cs typeface="Gill Sans Light"/>
              </a:rPr>
              <a:t>Gains/Analysis</a:t>
            </a:r>
          </a:p>
          <a:p>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Convergence/Generalization/Speedup/Delays?</a:t>
            </a:r>
          </a:p>
          <a:p>
            <a:pPr marL="571500" indent="-571500">
              <a:buFontTx/>
              <a:buChar char="-"/>
            </a:pPr>
            <a:endParaRPr lang="en-US" sz="3200" dirty="0">
              <a:solidFill>
                <a:srgbClr val="000000"/>
              </a:solidFill>
              <a:latin typeface="Gill Sans Light"/>
              <a:cs typeface="Gill Sans Light"/>
            </a:endParaRPr>
          </a:p>
          <a:p>
            <a:pPr marL="571500" indent="-571500">
              <a:buFontTx/>
              <a:buChar char="-"/>
            </a:pPr>
            <a:r>
              <a:rPr lang="en-US" sz="3200" dirty="0" smtClean="0">
                <a:solidFill>
                  <a:srgbClr val="000000"/>
                </a:solidFill>
                <a:latin typeface="Gill Sans Light"/>
                <a:cs typeface="Gill Sans Light"/>
              </a:rPr>
              <a:t>Straggler Nodes and How to Deal with them.</a:t>
            </a:r>
          </a:p>
          <a:p>
            <a:pPr marL="571500" indent="-571500">
              <a:buFontTx/>
              <a:buChar char="-"/>
            </a:pPr>
            <a:endParaRPr lang="en-US" sz="3200" dirty="0" smtClean="0">
              <a:solidFill>
                <a:srgbClr val="000000"/>
              </a:solidFill>
              <a:latin typeface="Gill Sans Light"/>
              <a:cs typeface="Gill Sans Light"/>
            </a:endParaRPr>
          </a:p>
          <a:p>
            <a:endParaRPr lang="en-US" sz="3200" dirty="0" smtClean="0">
              <a:solidFill>
                <a:srgbClr val="000000"/>
              </a:solidFill>
              <a:latin typeface="Gill Sans Light"/>
              <a:cs typeface="Gill Sans Light"/>
            </a:endParaRPr>
          </a:p>
        </p:txBody>
      </p:sp>
    </p:spTree>
    <p:extLst>
      <p:ext uri="{BB962C8B-B14F-4D97-AF65-F5344CB8AC3E}">
        <p14:creationId xmlns:p14="http://schemas.microsoft.com/office/powerpoint/2010/main" val="3100543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Parallelism Gains?</a:t>
            </a:r>
            <a:endParaRPr lang="en-US" sz="4400" dirty="0">
              <a:latin typeface="Gill Sans Light"/>
              <a:cs typeface="Gill Sans Light"/>
            </a:endParaRPr>
          </a:p>
        </p:txBody>
      </p:sp>
      <p:sp>
        <p:nvSpPr>
          <p:cNvPr id="4" name="Rectangle 3"/>
          <p:cNvSpPr/>
          <p:nvPr/>
        </p:nvSpPr>
        <p:spPr>
          <a:xfrm>
            <a:off x="375212" y="2128790"/>
            <a:ext cx="8658750" cy="3416320"/>
          </a:xfrm>
          <a:prstGeom prst="rect">
            <a:avLst/>
          </a:prstGeom>
        </p:spPr>
        <p:txBody>
          <a:bodyPr wrap="square">
            <a:spAutoFit/>
          </a:bodyPr>
          <a:lstStyle/>
          <a:p>
            <a:pPr marL="571500" indent="-571500">
              <a:buFont typeface="Arial"/>
              <a:buChar char="•"/>
            </a:pPr>
            <a:r>
              <a:rPr lang="en-US" sz="3600" b="1" dirty="0" smtClean="0">
                <a:latin typeface="Gill Sans Light"/>
                <a:cs typeface="Gill Sans Light"/>
              </a:rPr>
              <a:t>Weak Scaling: Easy</a:t>
            </a:r>
          </a:p>
          <a:p>
            <a:pPr marL="571500" indent="-571500">
              <a:buFont typeface="Arial"/>
              <a:buChar char="•"/>
            </a:pPr>
            <a:endParaRPr lang="en-US" sz="3600" b="1" dirty="0" smtClean="0">
              <a:latin typeface="Gill Sans Light"/>
              <a:cs typeface="Gill Sans Light"/>
            </a:endParaRPr>
          </a:p>
          <a:p>
            <a:pPr marL="571500" indent="-571500">
              <a:buFont typeface="Arial"/>
              <a:buChar char="•"/>
            </a:pPr>
            <a:endParaRPr lang="en-US" sz="3600" b="1" dirty="0">
              <a:latin typeface="Gill Sans Light"/>
              <a:cs typeface="Gill Sans Light"/>
            </a:endParaRPr>
          </a:p>
          <a:p>
            <a:pPr marL="571500" indent="-571500">
              <a:buFont typeface="Arial"/>
              <a:buChar char="•"/>
            </a:pPr>
            <a:r>
              <a:rPr lang="en-US" sz="3600" b="1" dirty="0" smtClean="0">
                <a:latin typeface="Gill Sans Light"/>
                <a:cs typeface="Gill Sans Light"/>
              </a:rPr>
              <a:t>Strong Scaling: Nontrivial, and not there yet</a:t>
            </a:r>
          </a:p>
          <a:p>
            <a:endParaRPr lang="en-US" sz="3600" b="1" i="1" u="sng" dirty="0">
              <a:latin typeface="Gill Sans Light"/>
              <a:cs typeface="Gill Sans Light"/>
            </a:endParaRPr>
          </a:p>
          <a:p>
            <a:endParaRPr lang="en-US" sz="3600" b="1" i="1" u="sng" dirty="0" smtClean="0">
              <a:latin typeface="Gill Sans Light"/>
              <a:cs typeface="Gill Sans Light"/>
            </a:endParaRPr>
          </a:p>
        </p:txBody>
      </p:sp>
      <p:sp>
        <p:nvSpPr>
          <p:cNvPr id="5" name="Rounded Rectangle 4"/>
          <p:cNvSpPr/>
          <p:nvPr/>
        </p:nvSpPr>
        <p:spPr>
          <a:xfrm>
            <a:off x="1067912" y="4574405"/>
            <a:ext cx="7056881" cy="1746066"/>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Major Open Problem!!!</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40572532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As if the Design landscape was not complicated enough</a:t>
            </a:r>
            <a:r>
              <a:rPr lang="mr-IN" sz="4400" dirty="0" smtClean="0">
                <a:latin typeface="Gill Sans Light"/>
                <a:cs typeface="Gill Sans Light"/>
              </a:rPr>
              <a:t>…</a:t>
            </a:r>
            <a:endParaRPr lang="en-US" sz="4400" dirty="0" smtClean="0">
              <a:latin typeface="Gill Sans Light"/>
              <a:cs typeface="Gill Sans Light"/>
            </a:endParaRPr>
          </a:p>
          <a:p>
            <a:pPr algn="ctr"/>
            <a:endParaRPr lang="en-US" sz="4400" dirty="0" smtClean="0">
              <a:latin typeface="Gill Sans Light"/>
              <a:cs typeface="Gill Sans Light"/>
            </a:endParaRPr>
          </a:p>
          <a:p>
            <a:pPr algn="ctr"/>
            <a:endParaRPr lang="en-US" sz="4400" dirty="0">
              <a:latin typeface="Gill Sans Light"/>
              <a:cs typeface="Gill Sans Light"/>
            </a:endParaRPr>
          </a:p>
          <a:p>
            <a:pPr algn="ctr"/>
            <a:r>
              <a:rPr lang="en-US" sz="4400" dirty="0" smtClean="0">
                <a:latin typeface="Gill Sans Light"/>
                <a:cs typeface="Gill Sans Light"/>
              </a:rPr>
              <a:t>How can we mitigate Delays and Straggler Nodes?</a:t>
            </a:r>
            <a:endParaRPr lang="en-US" sz="4400" dirty="0">
              <a:latin typeface="Gill Sans Light"/>
              <a:cs typeface="Gill Sans Light"/>
            </a:endParaRPr>
          </a:p>
        </p:txBody>
      </p:sp>
    </p:spTree>
    <p:extLst>
      <p:ext uri="{BB962C8B-B14F-4D97-AF65-F5344CB8AC3E}">
        <p14:creationId xmlns:p14="http://schemas.microsoft.com/office/powerpoint/2010/main" val="6598791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70109" y="1401783"/>
            <a:ext cx="2571750" cy="3245556"/>
            <a:chOff x="9497331" y="321689"/>
            <a:chExt cx="4114800" cy="5409965"/>
          </a:xfrm>
        </p:grpSpPr>
        <p:sp>
          <p:nvSpPr>
            <p:cNvPr id="75" name="Rounded Rectangle 74"/>
            <p:cNvSpPr/>
            <p:nvPr/>
          </p:nvSpPr>
          <p:spPr>
            <a:xfrm>
              <a:off x="9497331" y="1035370"/>
              <a:ext cx="4114800" cy="4696284"/>
            </a:xfrm>
            <a:prstGeom prst="roundRect">
              <a:avLst>
                <a:gd name="adj" fmla="val 6132"/>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321689"/>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32493" y="1829936"/>
            <a:ext cx="2137616" cy="28174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67654" y="1392562"/>
            <a:ext cx="3464841" cy="3254777"/>
            <a:chOff x="533400" y="306318"/>
            <a:chExt cx="5543745" cy="5425336"/>
          </a:xfrm>
        </p:grpSpPr>
        <p:sp>
          <p:nvSpPr>
            <p:cNvPr id="20" name="Rounded Rectangle 19"/>
            <p:cNvSpPr/>
            <p:nvPr/>
          </p:nvSpPr>
          <p:spPr>
            <a:xfrm>
              <a:off x="533400" y="1035370"/>
              <a:ext cx="5543745" cy="4696284"/>
            </a:xfrm>
            <a:prstGeom prst="roundRect">
              <a:avLst>
                <a:gd name="adj" fmla="val 2843"/>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306318"/>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02608" y="2392098"/>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8349" y="3031051"/>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180181" y="3262171"/>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3362" y="2794358"/>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17823" y="2854400"/>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17821" y="2489085"/>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17823" y="3264694"/>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74942" y="316965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64979" y="2392096"/>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64979" y="2854400"/>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73013" y="2733019"/>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64979" y="3245514"/>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67299" y="2722054"/>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37312" y="316965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40087" y="2542996"/>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47278" y="225493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71320" y="273972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16537" y="226867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16537" y="2723679"/>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47278" y="381693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08266" y="383217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8" name="TextBox 87"/>
          <p:cNvSpPr txBox="1"/>
          <p:nvPr/>
        </p:nvSpPr>
        <p:spPr>
          <a:xfrm>
            <a:off x="395211" y="5470251"/>
            <a:ext cx="8196826" cy="1015663"/>
          </a:xfrm>
          <a:prstGeom prst="rect">
            <a:avLst/>
          </a:prstGeom>
          <a:solidFill>
            <a:schemeClr val="tx1"/>
          </a:solidFill>
          <a:ln>
            <a:noFill/>
          </a:ln>
        </p:spPr>
        <p:txBody>
          <a:bodyPr wrap="square" rtlCol="0">
            <a:spAutoFit/>
          </a:bodyPr>
          <a:lstStyle/>
          <a:p>
            <a:pPr algn="ctr"/>
            <a:r>
              <a:rPr lang="en-US" sz="3000" b="1" dirty="0" smtClean="0">
                <a:solidFill>
                  <a:schemeClr val="bg1"/>
                </a:solidFill>
                <a:latin typeface="Gill Sans Light"/>
                <a:cs typeface="Gill Sans Light"/>
              </a:rPr>
              <a:t>Q:</a:t>
            </a:r>
            <a:r>
              <a:rPr lang="en-US" sz="3000" dirty="0" smtClean="0">
                <a:solidFill>
                  <a:schemeClr val="bg1"/>
                </a:solidFill>
                <a:latin typeface="Gill Sans Light"/>
                <a:cs typeface="Gill Sans Light"/>
              </a:rPr>
              <a:t> Can we use “fault tolerance” </a:t>
            </a:r>
            <a:r>
              <a:rPr lang="en-US" sz="3000" dirty="0">
                <a:solidFill>
                  <a:schemeClr val="bg1"/>
                </a:solidFill>
                <a:latin typeface="Gill Sans Light"/>
                <a:cs typeface="Gill Sans Light"/>
              </a:rPr>
              <a:t>solutions </a:t>
            </a:r>
            <a:r>
              <a:rPr lang="en-US" sz="3000" dirty="0" smtClean="0">
                <a:solidFill>
                  <a:schemeClr val="bg1"/>
                </a:solidFill>
                <a:latin typeface="Gill Sans Light"/>
                <a:cs typeface="Gill Sans Light"/>
              </a:rPr>
              <a:t> </a:t>
            </a:r>
          </a:p>
          <a:p>
            <a:pPr algn="ctr"/>
            <a:r>
              <a:rPr lang="en-US" sz="3000" dirty="0" smtClean="0">
                <a:solidFill>
                  <a:schemeClr val="bg1"/>
                </a:solidFill>
                <a:latin typeface="Gill Sans Light"/>
                <a:cs typeface="Gill Sans Light"/>
              </a:rPr>
              <a:t>to </a:t>
            </a:r>
            <a:r>
              <a:rPr lang="en-US" sz="3000" dirty="0" err="1" smtClean="0">
                <a:solidFill>
                  <a:schemeClr val="bg1"/>
                </a:solidFill>
                <a:latin typeface="Gill Sans Light"/>
                <a:cs typeface="Gill Sans Light"/>
              </a:rPr>
              <a:t>robustify</a:t>
            </a:r>
            <a:r>
              <a:rPr lang="en-US" sz="3000" dirty="0" smtClean="0">
                <a:solidFill>
                  <a:schemeClr val="bg1"/>
                </a:solidFill>
                <a:latin typeface="Gill Sans Light"/>
                <a:cs typeface="Gill Sans Light"/>
              </a:rPr>
              <a:t> distributed ML speedups?</a:t>
            </a:r>
            <a:endParaRPr lang="en-US" sz="3000" dirty="0">
              <a:solidFill>
                <a:schemeClr val="bg1"/>
              </a:solidFill>
              <a:latin typeface="Gill Sans Light"/>
              <a:cs typeface="Gill Sans Light"/>
            </a:endParaRP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32097" y="861290"/>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44277" y="1757509"/>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52657" y="3017656"/>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15898" y="1401783"/>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54357" y="2264059"/>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77143" y="4269621"/>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Tree>
    <p:extLst>
      <p:ext uri="{BB962C8B-B14F-4D97-AF65-F5344CB8AC3E}">
        <p14:creationId xmlns:p14="http://schemas.microsoft.com/office/powerpoint/2010/main" val="2483263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7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1154430" y="1271488"/>
            <a:ext cx="2603612" cy="73766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tx1"/>
                </a:solidFill>
                <a:latin typeface="Gill Sans Light"/>
                <a:cs typeface="Gill Sans Light"/>
              </a:rPr>
              <a:t>f=f</a:t>
            </a:r>
            <a:r>
              <a:rPr lang="en-US" sz="3600" baseline="-25000" dirty="0" smtClean="0">
                <a:solidFill>
                  <a:schemeClr val="tx1"/>
                </a:solidFill>
                <a:latin typeface="Gill Sans Light"/>
                <a:cs typeface="Gill Sans Light"/>
              </a:rPr>
              <a:t>1</a:t>
            </a:r>
            <a:r>
              <a:rPr lang="en-US" sz="3600" dirty="0" smtClean="0">
                <a:solidFill>
                  <a:schemeClr val="tx1"/>
                </a:solidFill>
                <a:latin typeface="Gill Sans Light"/>
                <a:cs typeface="Gill Sans Light"/>
              </a:rPr>
              <a:t>+f</a:t>
            </a:r>
            <a:r>
              <a:rPr lang="en-US" sz="3600" baseline="-25000" dirty="0" smtClean="0">
                <a:solidFill>
                  <a:schemeClr val="tx1"/>
                </a:solidFill>
                <a:latin typeface="Gill Sans Light"/>
                <a:cs typeface="Gill Sans Light"/>
              </a:rPr>
              <a:t>2</a:t>
            </a:r>
            <a:r>
              <a:rPr lang="en-US" sz="3600" dirty="0" smtClean="0">
                <a:solidFill>
                  <a:schemeClr val="tx1"/>
                </a:solidFill>
                <a:latin typeface="Gill Sans Light"/>
                <a:cs typeface="Gill Sans Light"/>
              </a:rPr>
              <a:t>+f</a:t>
            </a:r>
            <a:r>
              <a:rPr lang="en-US" sz="3600" baseline="-25000" dirty="0" smtClean="0">
                <a:solidFill>
                  <a:schemeClr val="tx1"/>
                </a:solidFill>
                <a:latin typeface="Gill Sans Light"/>
                <a:cs typeface="Gill Sans Light"/>
              </a:rPr>
              <a:t>3</a:t>
            </a:r>
            <a:endParaRPr lang="en-US" sz="3600" baseline="-25000" dirty="0">
              <a:solidFill>
                <a:schemeClr val="tx1"/>
              </a:solidFill>
              <a:latin typeface="Gill Sans Light"/>
              <a:cs typeface="Gill Sans Light"/>
            </a:endParaRPr>
          </a:p>
        </p:txBody>
      </p:sp>
      <p:sp>
        <p:nvSpPr>
          <p:cNvPr id="62" name="Oval 61"/>
          <p:cNvSpPr>
            <a:spLocks noChangeAspect="1"/>
          </p:cNvSpPr>
          <p:nvPr/>
        </p:nvSpPr>
        <p:spPr>
          <a:xfrm>
            <a:off x="1168456"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smtClean="0">
                <a:solidFill>
                  <a:schemeClr val="tx1"/>
                </a:solidFill>
                <a:latin typeface="Gill Sans Light"/>
                <a:cs typeface="Gill Sans Light"/>
              </a:rPr>
              <a:t>1</a:t>
            </a:r>
            <a:endParaRPr lang="en-US" sz="3200" baseline="-25000" dirty="0">
              <a:solidFill>
                <a:schemeClr val="tx1"/>
              </a:solidFill>
              <a:latin typeface="Gill Sans Light"/>
              <a:cs typeface="Gill Sans Light"/>
            </a:endParaRPr>
          </a:p>
        </p:txBody>
      </p:sp>
      <p:sp>
        <p:nvSpPr>
          <p:cNvPr id="63" name="Oval 62"/>
          <p:cNvSpPr>
            <a:spLocks noChangeAspect="1"/>
          </p:cNvSpPr>
          <p:nvPr/>
        </p:nvSpPr>
        <p:spPr>
          <a:xfrm>
            <a:off x="2136196"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endParaRPr lang="en-US" sz="3200" baseline="-25000" dirty="0">
              <a:solidFill>
                <a:schemeClr val="tx1"/>
              </a:solidFill>
              <a:latin typeface="Gill Sans Light"/>
              <a:cs typeface="Gill Sans Light"/>
            </a:endParaRPr>
          </a:p>
        </p:txBody>
      </p:sp>
      <p:sp>
        <p:nvSpPr>
          <p:cNvPr id="67" name="Oval 66"/>
          <p:cNvSpPr>
            <a:spLocks noChangeAspect="1"/>
          </p:cNvSpPr>
          <p:nvPr/>
        </p:nvSpPr>
        <p:spPr>
          <a:xfrm>
            <a:off x="3117962" y="2594107"/>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endParaRPr lang="en-US" sz="3200" baseline="-25000" dirty="0">
              <a:solidFill>
                <a:schemeClr val="tx1"/>
              </a:solidFill>
              <a:latin typeface="Gill Sans Light"/>
              <a:cs typeface="Gill Sans Light"/>
            </a:endParaRPr>
          </a:p>
        </p:txBody>
      </p:sp>
      <p:cxnSp>
        <p:nvCxnSpPr>
          <p:cNvPr id="6" name="Straight Arrow Connector 5"/>
          <p:cNvCxnSpPr>
            <a:stCxn id="60" idx="2"/>
          </p:cNvCxnSpPr>
          <p:nvPr/>
        </p:nvCxnSpPr>
        <p:spPr>
          <a:xfrm flipH="1">
            <a:off x="1610416" y="2009154"/>
            <a:ext cx="84582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0" idx="2"/>
          </p:cNvCxnSpPr>
          <p:nvPr/>
        </p:nvCxnSpPr>
        <p:spPr>
          <a:xfrm>
            <a:off x="2456236" y="2009154"/>
            <a:ext cx="84328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0" idx="2"/>
            <a:endCxn id="63" idx="0"/>
          </p:cNvCxnSpPr>
          <p:nvPr/>
        </p:nvCxnSpPr>
        <p:spPr>
          <a:xfrm>
            <a:off x="2456236" y="2009154"/>
            <a:ext cx="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441611" y="944449"/>
            <a:ext cx="4175069" cy="3056030"/>
            <a:chOff x="4441611" y="944449"/>
            <a:chExt cx="4175069" cy="3056030"/>
          </a:xfrm>
        </p:grpSpPr>
        <p:grpSp>
          <p:nvGrpSpPr>
            <p:cNvPr id="5" name="Group 4"/>
            <p:cNvGrpSpPr/>
            <p:nvPr/>
          </p:nvGrpSpPr>
          <p:grpSpPr>
            <a:xfrm>
              <a:off x="4441611" y="944449"/>
              <a:ext cx="3661498" cy="3056030"/>
              <a:chOff x="4939035" y="3296664"/>
              <a:chExt cx="4109916" cy="3430297"/>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035" y="3296664"/>
                <a:ext cx="410991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rot="16200000">
                <a:off x="4582927" y="4436931"/>
                <a:ext cx="972312" cy="252984"/>
              </a:xfrm>
              <a:prstGeom prst="rect">
                <a:avLst/>
              </a:prstGeom>
            </p:spPr>
          </p:pic>
          <p:sp>
            <p:nvSpPr>
              <p:cNvPr id="16" name="TextBox 15"/>
              <p:cNvSpPr txBox="1"/>
              <p:nvPr/>
            </p:nvSpPr>
            <p:spPr>
              <a:xfrm>
                <a:off x="6332475" y="6312398"/>
                <a:ext cx="2055156" cy="414563"/>
              </a:xfrm>
              <a:prstGeom prst="rect">
                <a:avLst/>
              </a:prstGeom>
              <a:noFill/>
            </p:spPr>
            <p:txBody>
              <a:bodyPr wrap="none" rtlCol="0">
                <a:spAutoFit/>
              </a:bodyPr>
              <a:lstStyle/>
              <a:p>
                <a:r>
                  <a:rPr lang="en-US" dirty="0" smtClean="0">
                    <a:latin typeface="Gill Sans Light"/>
                    <a:cs typeface="Gill Sans Light"/>
                  </a:rPr>
                  <a:t>t: latency (second)</a:t>
                </a:r>
                <a:endParaRPr lang="en-US" dirty="0">
                  <a:latin typeface="Gill Sans Light"/>
                  <a:cs typeface="Gill Sans Light"/>
                </a:endParaRPr>
              </a:p>
            </p:txBody>
          </p:sp>
        </p:grpSp>
        <p:sp>
          <p:nvSpPr>
            <p:cNvPr id="3" name="TextBox 2"/>
            <p:cNvSpPr txBox="1"/>
            <p:nvPr/>
          </p:nvSpPr>
          <p:spPr>
            <a:xfrm>
              <a:off x="5894435" y="1271488"/>
              <a:ext cx="2722245" cy="369332"/>
            </a:xfrm>
            <a:prstGeom prst="rect">
              <a:avLst/>
            </a:prstGeom>
            <a:solidFill>
              <a:schemeClr val="tx1"/>
            </a:solidFill>
            <a:ln>
              <a:solidFill>
                <a:schemeClr val="tx1"/>
              </a:solidFill>
            </a:ln>
          </p:spPr>
          <p:txBody>
            <a:bodyPr wrap="none" rtlCol="0">
              <a:spAutoFit/>
            </a:bodyPr>
            <a:lstStyle/>
            <a:p>
              <a:r>
                <a:rPr lang="en-US" dirty="0" smtClean="0">
                  <a:solidFill>
                    <a:srgbClr val="FFFFFF"/>
                  </a:solidFill>
                  <a:latin typeface="Gill Sans Light"/>
                  <a:cs typeface="Gill Sans Light"/>
                </a:rPr>
                <a:t>Measured on Amazon AWS</a:t>
              </a:r>
              <a:endParaRPr lang="en-US" dirty="0">
                <a:solidFill>
                  <a:srgbClr val="FFFFFF"/>
                </a:solidFill>
                <a:latin typeface="Gill Sans Light"/>
                <a:cs typeface="Gill Sans Light"/>
              </a:endParaRPr>
            </a:p>
          </p:txBody>
        </p:sp>
      </p:grpSp>
      <p:sp>
        <p:nvSpPr>
          <p:cNvPr id="26" name="Title 1"/>
          <p:cNvSpPr>
            <a:spLocks noGrp="1"/>
          </p:cNvSpPr>
          <p:nvPr>
            <p:ph type="title" idx="4294967295"/>
          </p:nvPr>
        </p:nvSpPr>
        <p:spPr>
          <a:xfrm>
            <a:off x="405315" y="224560"/>
            <a:ext cx="8229600" cy="698500"/>
          </a:xfrm>
        </p:spPr>
        <p:txBody>
          <a:bodyPr>
            <a:normAutofit/>
          </a:bodyPr>
          <a:lstStyle/>
          <a:p>
            <a:r>
              <a:rPr lang="en-US" sz="3600" dirty="0" smtClean="0">
                <a:latin typeface="Gill Sans Light"/>
                <a:cs typeface="Gill Sans Light"/>
              </a:rPr>
              <a:t>Straggler (i.e., slow) Nodes</a:t>
            </a:r>
            <a:endParaRPr lang="en-US" sz="3600" dirty="0">
              <a:latin typeface="Gill Sans Light"/>
              <a:cs typeface="Gill Sans Light"/>
            </a:endParaRPr>
          </a:p>
        </p:txBody>
      </p:sp>
      <p:sp>
        <p:nvSpPr>
          <p:cNvPr id="38" name="Rectangle 37"/>
          <p:cNvSpPr/>
          <p:nvPr/>
        </p:nvSpPr>
        <p:spPr>
          <a:xfrm>
            <a:off x="1488496" y="5262644"/>
            <a:ext cx="1811020"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39" name="Rectangle 38"/>
          <p:cNvSpPr/>
          <p:nvPr/>
        </p:nvSpPr>
        <p:spPr>
          <a:xfrm>
            <a:off x="1488496" y="4868257"/>
            <a:ext cx="1188555"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40" name="Rectangle 39"/>
          <p:cNvSpPr/>
          <p:nvPr/>
        </p:nvSpPr>
        <p:spPr>
          <a:xfrm>
            <a:off x="1488497" y="5657032"/>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41" name="Straight Connector 40"/>
          <p:cNvCxnSpPr/>
          <p:nvPr/>
        </p:nvCxnSpPr>
        <p:spPr>
          <a:xfrm>
            <a:off x="3265330" y="4546617"/>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42" name="Group 41"/>
          <p:cNvGrpSpPr>
            <a:grpSpLocks noChangeAspect="1"/>
          </p:cNvGrpSpPr>
          <p:nvPr/>
        </p:nvGrpSpPr>
        <p:grpSpPr>
          <a:xfrm>
            <a:off x="999644" y="4546619"/>
            <a:ext cx="2664899" cy="1462452"/>
            <a:chOff x="381000" y="4579350"/>
            <a:chExt cx="4263838" cy="1754942"/>
          </a:xfrm>
        </p:grpSpPr>
        <p:sp>
          <p:nvSpPr>
            <p:cNvPr id="43" name="TextBox 42"/>
            <p:cNvSpPr txBox="1"/>
            <p:nvPr/>
          </p:nvSpPr>
          <p:spPr>
            <a:xfrm>
              <a:off x="381000" y="4860149"/>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1</a:t>
              </a:r>
              <a:endParaRPr lang="en-US" sz="2000" baseline="-25000" dirty="0">
                <a:latin typeface="Gill Sans Light"/>
                <a:ea typeface="Microsoft JhengHei" panose="020B0604030504040204" pitchFamily="34" charset="-120"/>
                <a:cs typeface="Gill Sans Light"/>
              </a:endParaRPr>
            </a:p>
          </p:txBody>
        </p:sp>
        <p:sp>
          <p:nvSpPr>
            <p:cNvPr id="44" name="TextBox 43"/>
            <p:cNvSpPr txBox="1"/>
            <p:nvPr/>
          </p:nvSpPr>
          <p:spPr>
            <a:xfrm>
              <a:off x="381000" y="5333415"/>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45" name="TextBox 44"/>
            <p:cNvSpPr txBox="1"/>
            <p:nvPr/>
          </p:nvSpPr>
          <p:spPr>
            <a:xfrm>
              <a:off x="381000" y="5806683"/>
              <a:ext cx="657446" cy="527609"/>
            </a:xfrm>
            <a:prstGeom prst="rect">
              <a:avLst/>
            </a:prstGeom>
            <a:noFill/>
            <a:effectLst/>
          </p:spPr>
          <p:txBody>
            <a:bodyPr wrap="none" lIns="130622" tIns="65311" rIns="130622" bIns="65311" rtlCol="0">
              <a:spAutoFit/>
            </a:bodyPr>
            <a:lstStyle/>
            <a:p>
              <a:r>
                <a:rPr lang="en-US" sz="2000" dirty="0" smtClean="0">
                  <a:latin typeface="Gill Sans Light"/>
                  <a:ea typeface="Microsoft JhengHei" panose="020B0604030504040204" pitchFamily="34" charset="-120"/>
                  <a:cs typeface="Gill Sans Light"/>
                </a:rPr>
                <a:t>f</a:t>
              </a:r>
              <a:r>
                <a:rPr lang="en-US" sz="2000" baseline="-25000" dirty="0" smtClean="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46" name="Straight Arrow Connector 4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sp>
        <p:nvSpPr>
          <p:cNvPr id="25" name="Rounded Rectangle 24"/>
          <p:cNvSpPr/>
          <p:nvPr/>
        </p:nvSpPr>
        <p:spPr>
          <a:xfrm>
            <a:off x="3864551" y="4800014"/>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bg1"/>
                </a:solidFill>
                <a:latin typeface="Gill Sans Light"/>
                <a:cs typeface="Gill Sans Light"/>
              </a:rPr>
              <a:t>Can </a:t>
            </a:r>
            <a:r>
              <a:rPr lang="en-US" sz="2400" i="1" dirty="0" smtClean="0">
                <a:solidFill>
                  <a:schemeClr val="bg1"/>
                </a:solidFill>
                <a:latin typeface="Gill Sans Light"/>
                <a:cs typeface="Gill Sans Light"/>
              </a:rPr>
              <a:t>we “</a:t>
            </a:r>
            <a:r>
              <a:rPr lang="en-US" sz="2400" i="1" dirty="0" err="1" smtClean="0">
                <a:solidFill>
                  <a:schemeClr val="bg1"/>
                </a:solidFill>
                <a:latin typeface="Gill Sans Light"/>
                <a:cs typeface="Gill Sans Light"/>
              </a:rPr>
              <a:t>robustify</a:t>
            </a:r>
            <a:r>
              <a:rPr lang="en-US" sz="2400" i="1" dirty="0" smtClean="0">
                <a:solidFill>
                  <a:schemeClr val="bg1"/>
                </a:solidFill>
                <a:latin typeface="Gill Sans Light"/>
                <a:cs typeface="Gill Sans Light"/>
              </a:rPr>
              <a:t>” </a:t>
            </a:r>
            <a:r>
              <a:rPr lang="en-US" sz="2400" i="1" smtClean="0">
                <a:solidFill>
                  <a:schemeClr val="bg1"/>
                </a:solidFill>
                <a:latin typeface="Gill Sans Light"/>
                <a:cs typeface="Gill Sans Light"/>
              </a:rPr>
              <a:t>distributed algorithms</a:t>
            </a:r>
            <a:endParaRPr lang="en-US" sz="2400" i="1" dirty="0" smtClean="0">
              <a:solidFill>
                <a:schemeClr val="bg1"/>
              </a:solidFill>
              <a:latin typeface="Gill Sans Light"/>
              <a:cs typeface="Gill Sans Light"/>
            </a:endParaRPr>
          </a:p>
          <a:p>
            <a:pPr algn="ctr"/>
            <a:r>
              <a:rPr lang="en-US" sz="2400" i="1" dirty="0" smtClean="0">
                <a:solidFill>
                  <a:schemeClr val="bg1"/>
                </a:solidFill>
                <a:latin typeface="Gill Sans Light"/>
                <a:cs typeface="Gill Sans Light"/>
              </a:rPr>
              <a:t>against </a:t>
            </a:r>
            <a:r>
              <a:rPr lang="en-US" sz="2400" i="1" dirty="0">
                <a:solidFill>
                  <a:schemeClr val="bg1"/>
                </a:solidFill>
                <a:latin typeface="Gill Sans Light"/>
                <a:cs typeface="Gill Sans Light"/>
              </a:rPr>
              <a:t>stragglers?</a:t>
            </a:r>
          </a:p>
        </p:txBody>
      </p:sp>
    </p:spTree>
    <p:extLst>
      <p:ext uri="{BB962C8B-B14F-4D97-AF65-F5344CB8AC3E}">
        <p14:creationId xmlns:p14="http://schemas.microsoft.com/office/powerpoint/2010/main" val="4108342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30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8000"/>
                                        <p:tgtEl>
                                          <p:spTgt spid="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2000"/>
                                        <p:tgtEl>
                                          <p:spTgt spid="40"/>
                                        </p:tgtEl>
                                      </p:cBhvr>
                                    </p:animEffect>
                                  </p:childTnLst>
                                </p:cTn>
                              </p:par>
                              <p:par>
                                <p:cTn id="20" presetID="1" presetClass="entr" presetSubtype="0" fill="hold" nodeType="withEffect">
                                  <p:stCondLst>
                                    <p:cond delay="8000"/>
                                  </p:stCondLst>
                                  <p:childTnLst>
                                    <p:set>
                                      <p:cBhvr>
                                        <p:cTn id="21" dur="1" fill="hold">
                                          <p:stCondLst>
                                            <p:cond delay="0"/>
                                          </p:stCondLst>
                                        </p:cTn>
                                        <p:tgtEl>
                                          <p:spTgt spid="4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2"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375840" y="3320194"/>
            <a:ext cx="707376" cy="22937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424297" y="3418129"/>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2426313" y="4146015"/>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2024057" y="4257118"/>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388848" y="4467810"/>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369130" y="52974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4827530" y="449558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3713343" y="4052029"/>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713343" y="4057632"/>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132008" y="3808040"/>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822591" y="3190421"/>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3827842" y="520634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201105" y="4482687"/>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426313" y="4894222"/>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4796356" y="5302832"/>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5255068" y="5211728"/>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6147642" y="5301671"/>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6606354" y="5210567"/>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5148774" y="4040756"/>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510386" y="4050795"/>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594946" y="3009590"/>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5594946" y="3261173"/>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5594946" y="3503984"/>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562293" y="2966241"/>
            <a:ext cx="481339" cy="7394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2"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a:t>
            </a:r>
            <a:r>
              <a:rPr lang="en-US" sz="2800" dirty="0" err="1" smtClean="0">
                <a:solidFill>
                  <a:srgbClr val="000000"/>
                </a:solidFill>
                <a:latin typeface="Gill Sans Light"/>
                <a:cs typeface="Gill Sans Light"/>
              </a:rPr>
              <a:t>Uncoded</a:t>
            </a:r>
            <a:r>
              <a:rPr lang="en-US" sz="2800" dirty="0" smtClean="0">
                <a:solidFill>
                  <a:srgbClr val="000000"/>
                </a:solidFill>
                <a:latin typeface="Gill Sans Light"/>
                <a:cs typeface="Gill Sans Light"/>
              </a:rPr>
              <a:t>” Distributed Matrix Multiplication</a:t>
            </a:r>
            <a:endParaRPr lang="en-US" sz="2800" dirty="0">
              <a:solidFill>
                <a:srgbClr val="0000FF"/>
              </a:solidFill>
              <a:latin typeface="Gill Sans Light"/>
              <a:cs typeface="Gill Sans Light"/>
            </a:endParaRPr>
          </a:p>
        </p:txBody>
      </p:sp>
      <p:sp>
        <p:nvSpPr>
          <p:cNvPr id="2" name="Rectangle 1"/>
          <p:cNvSpPr/>
          <p:nvPr/>
        </p:nvSpPr>
        <p:spPr>
          <a:xfrm>
            <a:off x="166065" y="1046518"/>
            <a:ext cx="4968027" cy="1862048"/>
          </a:xfrm>
          <a:prstGeom prst="rect">
            <a:avLst/>
          </a:prstGeom>
        </p:spPr>
        <p:txBody>
          <a:bodyPr wrap="none">
            <a:spAutoFit/>
          </a:bodyPr>
          <a:lstStyle/>
          <a:p>
            <a:endParaRPr lang="en-US" sz="2300" b="1" i="1" u="sng" dirty="0">
              <a:latin typeface="Gill Sans Light"/>
              <a:cs typeface="Gill Sans Light"/>
            </a:endParaRPr>
          </a:p>
          <a:p>
            <a:pPr marL="342900" indent="-342900">
              <a:buFont typeface="Arial"/>
              <a:buChar char="•"/>
            </a:pPr>
            <a:r>
              <a:rPr lang="en-US" sz="2300" dirty="0">
                <a:latin typeface="Gill Sans Light"/>
                <a:cs typeface="Gill Sans Light"/>
              </a:rPr>
              <a:t>We want to multiply A and </a:t>
            </a:r>
            <a:r>
              <a:rPr lang="en-US" sz="2300" dirty="0" smtClean="0">
                <a:latin typeface="Gill Sans Light"/>
                <a:cs typeface="Gill Sans Light"/>
              </a:rPr>
              <a:t>X</a:t>
            </a:r>
          </a:p>
          <a:p>
            <a:pPr marL="342900" indent="-342900">
              <a:buFont typeface="Arial"/>
              <a:buChar char="•"/>
            </a:pPr>
            <a:r>
              <a:rPr lang="en-US" sz="2300" dirty="0" smtClean="0">
                <a:latin typeface="Gill Sans Light"/>
                <a:cs typeface="Gill Sans Light"/>
              </a:rPr>
              <a:t>Distributed </a:t>
            </a:r>
            <a:r>
              <a:rPr lang="en-US" sz="2300" dirty="0">
                <a:latin typeface="Gill Sans Light"/>
                <a:cs typeface="Gill Sans Light"/>
              </a:rPr>
              <a:t>setup: </a:t>
            </a:r>
            <a:r>
              <a:rPr lang="en-US" sz="2300" dirty="0" smtClean="0">
                <a:latin typeface="Gill Sans Light"/>
                <a:cs typeface="Gill Sans Light"/>
              </a:rPr>
              <a:t>3 </a:t>
            </a:r>
            <a:r>
              <a:rPr lang="en-US" sz="2300" dirty="0">
                <a:latin typeface="Gill Sans Light"/>
                <a:cs typeface="Gill Sans Light"/>
              </a:rPr>
              <a:t>workers, 1 master </a:t>
            </a:r>
            <a:endParaRPr lang="en-US" sz="2300" dirty="0" smtClean="0">
              <a:latin typeface="Gill Sans Light"/>
              <a:cs typeface="Gill Sans Light"/>
            </a:endParaRPr>
          </a:p>
          <a:p>
            <a:pPr marL="342900" indent="-342900">
              <a:buFont typeface="Arial"/>
              <a:buChar char="•"/>
            </a:pPr>
            <a:r>
              <a:rPr lang="en-US" sz="2300" dirty="0" smtClean="0">
                <a:latin typeface="Gill Sans Light"/>
                <a:cs typeface="Gill Sans Light"/>
              </a:rPr>
              <a:t>Bulk </a:t>
            </a:r>
            <a:r>
              <a:rPr lang="en-US" sz="2300" dirty="0">
                <a:latin typeface="Gill Sans Light"/>
                <a:cs typeface="Gill Sans Light"/>
              </a:rPr>
              <a:t>Synchronous </a:t>
            </a:r>
            <a:r>
              <a:rPr lang="en-US" sz="2300" dirty="0" smtClean="0">
                <a:latin typeface="Gill Sans Light"/>
                <a:cs typeface="Gill Sans Light"/>
              </a:rPr>
              <a:t>(</a:t>
            </a:r>
            <a:r>
              <a:rPr lang="en-US" sz="2300" dirty="0">
                <a:latin typeface="Gill Sans Light"/>
                <a:cs typeface="Gill Sans Light"/>
              </a:rPr>
              <a:t>Spark/</a:t>
            </a:r>
            <a:r>
              <a:rPr lang="en-US" sz="2300" dirty="0" smtClean="0">
                <a:latin typeface="Gill Sans Light"/>
                <a:cs typeface="Gill Sans Light"/>
              </a:rPr>
              <a:t>MR/</a:t>
            </a:r>
            <a:r>
              <a:rPr lang="en-US" sz="2300" dirty="0" err="1" smtClean="0">
                <a:latin typeface="Gill Sans Light"/>
                <a:cs typeface="Gill Sans Light"/>
              </a:rPr>
              <a:t>etc</a:t>
            </a:r>
            <a:r>
              <a:rPr lang="en-US" sz="2300" dirty="0" smtClean="0">
                <a:latin typeface="Gill Sans Light"/>
                <a:cs typeface="Gill Sans Light"/>
              </a:rPr>
              <a:t>)</a:t>
            </a:r>
            <a:endParaRPr lang="en-US" sz="2300" dirty="0">
              <a:latin typeface="Gill Sans Light"/>
              <a:cs typeface="Gill Sans Light"/>
            </a:endParaRPr>
          </a:p>
          <a:p>
            <a:pPr marL="342900" indent="-342900">
              <a:buFont typeface="Arial"/>
              <a:buChar char="•"/>
            </a:pPr>
            <a:endParaRPr lang="en-US" sz="2300" dirty="0"/>
          </a:p>
        </p:txBody>
      </p:sp>
      <p:pic>
        <p:nvPicPr>
          <p:cNvPr id="36"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4997556" y="4311249"/>
            <a:ext cx="677614" cy="40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58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p:tgtEl>
                                          <p:spTgt spid="114"/>
                                        </p:tgtEl>
                                        <p:attrNameLst>
                                          <p:attrName>ppt_y</p:attrName>
                                        </p:attrNameLst>
                                      </p:cBhvr>
                                      <p:tavLst>
                                        <p:tav tm="0">
                                          <p:val>
                                            <p:strVal val="#ppt_y+#ppt_h*1.125000"/>
                                          </p:val>
                                        </p:tav>
                                        <p:tav tm="100000">
                                          <p:val>
                                            <p:strVal val="#ppt_y"/>
                                          </p:val>
                                        </p:tav>
                                      </p:tavLst>
                                    </p:anim>
                                    <p:animEffect transition="in" filter="wipe(up)">
                                      <p:cBhvr>
                                        <p:cTn id="28" dur="500"/>
                                        <p:tgtEl>
                                          <p:spTgt spid="11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anim calcmode="lin" valueType="num">
                                      <p:cBhvr additive="base">
                                        <p:cTn id="31" dur="500"/>
                                        <p:tgtEl>
                                          <p:spTgt spid="125"/>
                                        </p:tgtEl>
                                        <p:attrNameLst>
                                          <p:attrName>ppt_y</p:attrName>
                                        </p:attrNameLst>
                                      </p:cBhvr>
                                      <p:tavLst>
                                        <p:tav tm="0">
                                          <p:val>
                                            <p:strVal val="#ppt_y+#ppt_h*1.125000"/>
                                          </p:val>
                                        </p:tav>
                                        <p:tav tm="100000">
                                          <p:val>
                                            <p:strVal val="#ppt_y"/>
                                          </p:val>
                                        </p:tav>
                                      </p:tavLst>
                                    </p:anim>
                                    <p:animEffect transition="in" filter="wipe(up)">
                                      <p:cBhvr>
                                        <p:cTn id="32" dur="500"/>
                                        <p:tgtEl>
                                          <p:spTgt spid="125"/>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anim calcmode="lin" valueType="num">
                                      <p:cBhvr additive="base">
                                        <p:cTn id="35" dur="500"/>
                                        <p:tgtEl>
                                          <p:spTgt spid="126"/>
                                        </p:tgtEl>
                                        <p:attrNameLst>
                                          <p:attrName>ppt_y</p:attrName>
                                        </p:attrNameLst>
                                      </p:cBhvr>
                                      <p:tavLst>
                                        <p:tav tm="0">
                                          <p:val>
                                            <p:strVal val="#ppt_y+#ppt_h*1.125000"/>
                                          </p:val>
                                        </p:tav>
                                        <p:tav tm="100000">
                                          <p:val>
                                            <p:strVal val="#ppt_y"/>
                                          </p:val>
                                        </p:tav>
                                      </p:tavLst>
                                    </p:anim>
                                    <p:animEffect transition="in" filter="wipe(up)">
                                      <p:cBhvr>
                                        <p:cTn id="36" dur="500"/>
                                        <p:tgtEl>
                                          <p:spTgt spid="12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 calcmode="lin" valueType="num">
                                      <p:cBhvr additive="base">
                                        <p:cTn id="39" dur="500"/>
                                        <p:tgtEl>
                                          <p:spTgt spid="127"/>
                                        </p:tgtEl>
                                        <p:attrNameLst>
                                          <p:attrName>ppt_y</p:attrName>
                                        </p:attrNameLst>
                                      </p:cBhvr>
                                      <p:tavLst>
                                        <p:tav tm="0">
                                          <p:val>
                                            <p:strVal val="#ppt_y+#ppt_h*1.125000"/>
                                          </p:val>
                                        </p:tav>
                                        <p:tav tm="100000">
                                          <p:val>
                                            <p:strVal val="#ppt_y"/>
                                          </p:val>
                                        </p:tav>
                                      </p:tavLst>
                                    </p:anim>
                                    <p:animEffect transition="in" filter="wipe(up)">
                                      <p:cBhvr>
                                        <p:cTn id="40" dur="500"/>
                                        <p:tgtEl>
                                          <p:spTgt spid="127"/>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anim calcmode="lin" valueType="num">
                                      <p:cBhvr additive="base">
                                        <p:cTn id="43" dur="500"/>
                                        <p:tgtEl>
                                          <p:spTgt spid="138"/>
                                        </p:tgtEl>
                                        <p:attrNameLst>
                                          <p:attrName>ppt_y</p:attrName>
                                        </p:attrNameLst>
                                      </p:cBhvr>
                                      <p:tavLst>
                                        <p:tav tm="0">
                                          <p:val>
                                            <p:strVal val="#ppt_y+#ppt_h*1.125000"/>
                                          </p:val>
                                        </p:tav>
                                        <p:tav tm="100000">
                                          <p:val>
                                            <p:strVal val="#ppt_y"/>
                                          </p:val>
                                        </p:tav>
                                      </p:tavLst>
                                    </p:anim>
                                    <p:animEffect transition="in" filter="wipe(up)">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6" grpId="0" animBg="1"/>
      <p:bldP spid="127" grpId="0"/>
      <p:bldP spid="128" grpId="0" animBg="1"/>
      <p:bldP spid="130" grpId="0" animBg="1"/>
      <p:bldP spid="131" grpId="0" animBg="1"/>
      <p:bldP spid="135" grpId="0" animBg="1"/>
      <p:bldP spid="136" grpId="0" animBg="1"/>
      <p:bldP spid="137" grpId="0" animBg="1"/>
      <p:bldP spid="138" grpId="0" animBg="1"/>
      <p:bldP spid="139" grpId="0" animBg="1"/>
      <p:bldP spid="140" grpId="0" animBg="1"/>
      <p:bldP spid="142" grpId="0" animBg="1"/>
      <p:bldP spid="143" grpId="0" animBg="1"/>
      <p:bldP spid="146" grpId="0" animBg="1"/>
      <p:bldP spid="147" grpId="0" animBg="1"/>
      <p:bldP spid="148" grpId="0" animBg="1"/>
      <p:bldP spid="1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2757542" y="2038027"/>
            <a:ext cx="707376" cy="240403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2805999" y="2135960"/>
            <a:ext cx="619125" cy="1052823"/>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7" name="TextBox 126"/>
          <p:cNvSpPr txBox="1"/>
          <p:nvPr/>
        </p:nvSpPr>
        <p:spPr>
          <a:xfrm>
            <a:off x="2405759" y="2974951"/>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3770550" y="318564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3750832" y="4015276"/>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5186788" y="3200520"/>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4095045" y="2769862"/>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095045" y="2775465"/>
            <a:ext cx="280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5513710" y="2525873"/>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5204293" y="190825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4209543" y="406580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6557877" y="3188784"/>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2805999" y="3346077"/>
            <a:ext cx="619125" cy="93550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smtClean="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cxnSp>
        <p:nvCxnSpPr>
          <p:cNvPr id="144" name="Straight Connector 143"/>
          <p:cNvCxnSpPr/>
          <p:nvPr/>
        </p:nvCxnSpPr>
        <p:spPr>
          <a:xfrm flipV="1">
            <a:off x="5508032" y="2745692"/>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6867158" y="2756892"/>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976648" y="1727424"/>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50" name="Rectangle 149"/>
          <p:cNvSpPr/>
          <p:nvPr/>
        </p:nvSpPr>
        <p:spPr>
          <a:xfrm>
            <a:off x="5943995" y="1716634"/>
            <a:ext cx="481339" cy="7392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2"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
        <p:nvSpPr>
          <p:cNvPr id="50" name="Rectangle 49"/>
          <p:cNvSpPr/>
          <p:nvPr/>
        </p:nvSpPr>
        <p:spPr>
          <a:xfrm>
            <a:off x="5186790" y="4015276"/>
            <a:ext cx="404873"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smtClean="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56" name="Rectangle 55"/>
          <p:cNvSpPr/>
          <p:nvPr/>
        </p:nvSpPr>
        <p:spPr>
          <a:xfrm>
            <a:off x="5645501" y="4065800"/>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9" name="Rectangle 58"/>
          <p:cNvSpPr/>
          <p:nvPr/>
        </p:nvSpPr>
        <p:spPr>
          <a:xfrm>
            <a:off x="6520790" y="4012988"/>
            <a:ext cx="1403027" cy="60518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2400" baseline="-25000" dirty="0" smtClean="0">
                <a:solidFill>
                  <a:sysClr val="windowText" lastClr="000000"/>
                </a:solidFill>
                <a:latin typeface="Gill Sans Light"/>
                <a:cs typeface="Gill Sans Light"/>
              </a:rPr>
              <a:t>(A’1+A’2)</a:t>
            </a:r>
          </a:p>
          <a:p>
            <a:pPr algn="ctr"/>
            <a:endParaRPr lang="en-US" sz="2400" baseline="-25000" dirty="0">
              <a:solidFill>
                <a:sysClr val="windowText" lastClr="000000"/>
              </a:solidFill>
              <a:latin typeface="Gill Sans Light"/>
              <a:cs typeface="Gill Sans Light"/>
            </a:endParaRPr>
          </a:p>
        </p:txBody>
      </p:sp>
      <p:sp>
        <p:nvSpPr>
          <p:cNvPr id="60" name="Rectangle 59"/>
          <p:cNvSpPr/>
          <p:nvPr/>
        </p:nvSpPr>
        <p:spPr>
          <a:xfrm>
            <a:off x="7923818" y="402758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3" name="TextBox 2"/>
          <p:cNvSpPr txBox="1"/>
          <p:nvPr/>
        </p:nvSpPr>
        <p:spPr>
          <a:xfrm>
            <a:off x="7187831" y="4165064"/>
            <a:ext cx="236155" cy="276999"/>
          </a:xfrm>
          <a:prstGeom prst="rect">
            <a:avLst/>
          </a:prstGeom>
          <a:noFill/>
        </p:spPr>
        <p:txBody>
          <a:bodyPr wrap="square" lIns="0" tIns="0" rIns="0" bIns="0" rtlCol="0">
            <a:spAutoFit/>
          </a:bodyPr>
          <a:lstStyle/>
          <a:p>
            <a:endParaRPr lang="en-US" dirty="0">
              <a:latin typeface="Gill Sans Light"/>
              <a:cs typeface="Gill Sans Light"/>
            </a:endParaRPr>
          </a:p>
        </p:txBody>
      </p:sp>
      <p:cxnSp>
        <p:nvCxnSpPr>
          <p:cNvPr id="6" name="Straight Arrow Connector 5"/>
          <p:cNvCxnSpPr>
            <a:stCxn id="130" idx="2"/>
            <a:endCxn id="4" idx="3"/>
          </p:cNvCxnSpPr>
          <p:nvPr/>
        </p:nvCxnSpPr>
        <p:spPr>
          <a:xfrm>
            <a:off x="3953269" y="4620456"/>
            <a:ext cx="1850734" cy="7960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0" idx="2"/>
            <a:endCxn id="4" idx="2"/>
          </p:cNvCxnSpPr>
          <p:nvPr/>
        </p:nvCxnSpPr>
        <p:spPr>
          <a:xfrm>
            <a:off x="5389227" y="4620456"/>
            <a:ext cx="372096" cy="693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 idx="6"/>
            <a:endCxn id="59" idx="2"/>
          </p:cNvCxnSpPr>
          <p:nvPr/>
        </p:nvCxnSpPr>
        <p:spPr>
          <a:xfrm flipV="1">
            <a:off x="6052759" y="4618168"/>
            <a:ext cx="1169545" cy="6953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4" descr="http://www.clipartbest.com/cliparts/aTq/o5d/aTqo5dR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48176">
            <a:off x="5373095" y="3016185"/>
            <a:ext cx="677614" cy="403082"/>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976648" y="2067991"/>
            <a:ext cx="404873" cy="303837"/>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grpSp>
        <p:nvGrpSpPr>
          <p:cNvPr id="10" name="Group 9"/>
          <p:cNvGrpSpPr/>
          <p:nvPr/>
        </p:nvGrpSpPr>
        <p:grpSpPr>
          <a:xfrm>
            <a:off x="5743768" y="5042402"/>
            <a:ext cx="344340" cy="477054"/>
            <a:chOff x="5785458" y="5976290"/>
            <a:chExt cx="344340" cy="477054"/>
          </a:xfrm>
        </p:grpSpPr>
        <p:sp>
          <p:nvSpPr>
            <p:cNvPr id="4" name="Oval 3"/>
            <p:cNvSpPr/>
            <p:nvPr/>
          </p:nvSpPr>
          <p:spPr>
            <a:xfrm>
              <a:off x="5803013" y="6101659"/>
              <a:ext cx="291436" cy="29143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Gill Sans Light"/>
                <a:cs typeface="Gill Sans Light"/>
              </a:endParaRPr>
            </a:p>
          </p:txBody>
        </p:sp>
        <p:sp>
          <p:nvSpPr>
            <p:cNvPr id="9" name="TextBox 8"/>
            <p:cNvSpPr txBox="1"/>
            <p:nvPr/>
          </p:nvSpPr>
          <p:spPr>
            <a:xfrm>
              <a:off x="5785458" y="5976290"/>
              <a:ext cx="344340" cy="477054"/>
            </a:xfrm>
            <a:prstGeom prst="rect">
              <a:avLst/>
            </a:prstGeom>
            <a:noFill/>
          </p:spPr>
          <p:txBody>
            <a:bodyPr wrap="none" rtlCol="0">
              <a:spAutoFit/>
            </a:bodyPr>
            <a:lstStyle/>
            <a:p>
              <a:r>
                <a:rPr lang="en-US" sz="2500" b="1" dirty="0" smtClean="0"/>
                <a:t>+</a:t>
              </a:r>
              <a:endParaRPr lang="en-US" sz="2500" b="1" dirty="0"/>
            </a:p>
          </p:txBody>
        </p:sp>
      </p:grpSp>
      <p:sp>
        <p:nvSpPr>
          <p:cNvPr id="46" name="Rectangle 45"/>
          <p:cNvSpPr/>
          <p:nvPr/>
        </p:nvSpPr>
        <p:spPr>
          <a:xfrm>
            <a:off x="1113039" y="2043575"/>
            <a:ext cx="707376" cy="23822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48" name="Rectangle 47"/>
          <p:cNvSpPr/>
          <p:nvPr/>
        </p:nvSpPr>
        <p:spPr>
          <a:xfrm>
            <a:off x="1145215" y="2157790"/>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51" name="Rectangle 50"/>
          <p:cNvSpPr/>
          <p:nvPr/>
        </p:nvSpPr>
        <p:spPr>
          <a:xfrm>
            <a:off x="1147231" y="2885676"/>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52" name="TextBox 51"/>
          <p:cNvSpPr txBox="1"/>
          <p:nvPr/>
        </p:nvSpPr>
        <p:spPr>
          <a:xfrm>
            <a:off x="744975" y="2996779"/>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53" name="Rectangle 52"/>
          <p:cNvSpPr/>
          <p:nvPr/>
        </p:nvSpPr>
        <p:spPr>
          <a:xfrm>
            <a:off x="1147231" y="3633883"/>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Tree>
    <p:extLst>
      <p:ext uri="{BB962C8B-B14F-4D97-AF65-F5344CB8AC3E}">
        <p14:creationId xmlns:p14="http://schemas.microsoft.com/office/powerpoint/2010/main" val="406130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p:tgtEl>
                                          <p:spTgt spid="46"/>
                                        </p:tgtEl>
                                        <p:attrNameLst>
                                          <p:attrName>ppt_y</p:attrName>
                                        </p:attrNameLst>
                                      </p:cBhvr>
                                      <p:tavLst>
                                        <p:tav tm="0">
                                          <p:val>
                                            <p:strVal val="#ppt_y+#ppt_h*1.125000"/>
                                          </p:val>
                                        </p:tav>
                                        <p:tav tm="100000">
                                          <p:val>
                                            <p:strVal val="#ppt_y"/>
                                          </p:val>
                                        </p:tav>
                                      </p:tavLst>
                                    </p:anim>
                                    <p:animEffect transition="in" filter="wipe(up)">
                                      <p:cBhvr>
                                        <p:cTn id="8" dur="500"/>
                                        <p:tgtEl>
                                          <p:spTgt spid="46"/>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p:tgtEl>
                                          <p:spTgt spid="48"/>
                                        </p:tgtEl>
                                        <p:attrNameLst>
                                          <p:attrName>ppt_y</p:attrName>
                                        </p:attrNameLst>
                                      </p:cBhvr>
                                      <p:tavLst>
                                        <p:tav tm="0">
                                          <p:val>
                                            <p:strVal val="#ppt_y+#ppt_h*1.125000"/>
                                          </p:val>
                                        </p:tav>
                                        <p:tav tm="100000">
                                          <p:val>
                                            <p:strVal val="#ppt_y"/>
                                          </p:val>
                                        </p:tav>
                                      </p:tavLst>
                                    </p:anim>
                                    <p:animEffect transition="in" filter="wipe(up)">
                                      <p:cBhvr>
                                        <p:cTn id="12" dur="500"/>
                                        <p:tgtEl>
                                          <p:spTgt spid="4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500"/>
                                        <p:tgtEl>
                                          <p:spTgt spid="51"/>
                                        </p:tgtEl>
                                        <p:attrNameLst>
                                          <p:attrName>ppt_y</p:attrName>
                                        </p:attrNameLst>
                                      </p:cBhvr>
                                      <p:tavLst>
                                        <p:tav tm="0">
                                          <p:val>
                                            <p:strVal val="#ppt_y+#ppt_h*1.125000"/>
                                          </p:val>
                                        </p:tav>
                                        <p:tav tm="100000">
                                          <p:val>
                                            <p:strVal val="#ppt_y"/>
                                          </p:val>
                                        </p:tav>
                                      </p:tavLst>
                                    </p:anim>
                                    <p:animEffect transition="in" filter="wipe(up)">
                                      <p:cBhvr>
                                        <p:cTn id="16" dur="500"/>
                                        <p:tgtEl>
                                          <p:spTgt spid="5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p:tgtEl>
                                          <p:spTgt spid="52"/>
                                        </p:tgtEl>
                                        <p:attrNameLst>
                                          <p:attrName>ppt_y</p:attrName>
                                        </p:attrNameLst>
                                      </p:cBhvr>
                                      <p:tavLst>
                                        <p:tav tm="0">
                                          <p:val>
                                            <p:strVal val="#ppt_y+#ppt_h*1.125000"/>
                                          </p:val>
                                        </p:tav>
                                        <p:tav tm="100000">
                                          <p:val>
                                            <p:strVal val="#ppt_y"/>
                                          </p:val>
                                        </p:tav>
                                      </p:tavLst>
                                    </p:anim>
                                    <p:animEffect transition="in" filter="wipe(up)">
                                      <p:cBhvr>
                                        <p:cTn id="20" dur="500"/>
                                        <p:tgtEl>
                                          <p:spTgt spid="52"/>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p:tgtEl>
                                          <p:spTgt spid="53"/>
                                        </p:tgtEl>
                                        <p:attrNameLst>
                                          <p:attrName>ppt_y</p:attrName>
                                        </p:attrNameLst>
                                      </p:cBhvr>
                                      <p:tavLst>
                                        <p:tav tm="0">
                                          <p:val>
                                            <p:strVal val="#ppt_y+#ppt_h*1.125000"/>
                                          </p:val>
                                        </p:tav>
                                        <p:tav tm="100000">
                                          <p:val>
                                            <p:strVal val="#ppt_y"/>
                                          </p:val>
                                        </p:tav>
                                      </p:tavLst>
                                    </p:anim>
                                    <p:animEffect transition="in" filter="wipe(up)">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30" presetClass="emph" presetSubtype="0" fill="hold" grpId="1" nodeType="clickEffect">
                                  <p:stCondLst>
                                    <p:cond delay="0"/>
                                  </p:stCondLst>
                                  <p:childTnLst>
                                    <p:animClr clrSpc="hsl" dir="cw">
                                      <p:cBhvr override="childStyle">
                                        <p:cTn id="28" dur="500" fill="hold"/>
                                        <p:tgtEl>
                                          <p:spTgt spid="46"/>
                                        </p:tgtEl>
                                        <p:attrNameLst>
                                          <p:attrName>style.color</p:attrName>
                                        </p:attrNameLst>
                                      </p:cBhvr>
                                      <p:by>
                                        <p:hsl h="0" s="12549" l="25098"/>
                                      </p:by>
                                    </p:animClr>
                                    <p:animClr clrSpc="hsl" dir="cw">
                                      <p:cBhvr>
                                        <p:cTn id="29" dur="500" fill="hold"/>
                                        <p:tgtEl>
                                          <p:spTgt spid="46"/>
                                        </p:tgtEl>
                                        <p:attrNameLst>
                                          <p:attrName>fillcolor</p:attrName>
                                        </p:attrNameLst>
                                      </p:cBhvr>
                                      <p:by>
                                        <p:hsl h="0" s="12549" l="25098"/>
                                      </p:by>
                                    </p:animClr>
                                    <p:animClr clrSpc="hsl" dir="cw">
                                      <p:cBhvr>
                                        <p:cTn id="30" dur="500" fill="hold"/>
                                        <p:tgtEl>
                                          <p:spTgt spid="46"/>
                                        </p:tgtEl>
                                        <p:attrNameLst>
                                          <p:attrName>stroke.color</p:attrName>
                                        </p:attrNameLst>
                                      </p:cBhvr>
                                      <p:by>
                                        <p:hsl h="0" s="12549" l="25098"/>
                                      </p:by>
                                    </p:animClr>
                                    <p:set>
                                      <p:cBhvr>
                                        <p:cTn id="31" dur="500" fill="hold"/>
                                        <p:tgtEl>
                                          <p:spTgt spid="46"/>
                                        </p:tgtEl>
                                        <p:attrNameLst>
                                          <p:attrName>fill.type</p:attrName>
                                        </p:attrNameLst>
                                      </p:cBhvr>
                                      <p:to>
                                        <p:strVal val="solid"/>
                                      </p:to>
                                    </p:set>
                                  </p:childTnLst>
                                </p:cTn>
                              </p:par>
                              <p:par>
                                <p:cTn id="32" presetID="30" presetClass="emph" presetSubtype="0" fill="hold" grpId="1" nodeType="withEffect">
                                  <p:stCondLst>
                                    <p:cond delay="0"/>
                                  </p:stCondLst>
                                  <p:childTnLst>
                                    <p:animClr clrSpc="hsl" dir="cw">
                                      <p:cBhvr override="childStyle">
                                        <p:cTn id="33" dur="500" fill="hold"/>
                                        <p:tgtEl>
                                          <p:spTgt spid="48"/>
                                        </p:tgtEl>
                                        <p:attrNameLst>
                                          <p:attrName>style.color</p:attrName>
                                        </p:attrNameLst>
                                      </p:cBhvr>
                                      <p:by>
                                        <p:hsl h="0" s="12549" l="25098"/>
                                      </p:by>
                                    </p:animClr>
                                    <p:animClr clrSpc="hsl" dir="cw">
                                      <p:cBhvr>
                                        <p:cTn id="34" dur="500" fill="hold"/>
                                        <p:tgtEl>
                                          <p:spTgt spid="48"/>
                                        </p:tgtEl>
                                        <p:attrNameLst>
                                          <p:attrName>fillcolor</p:attrName>
                                        </p:attrNameLst>
                                      </p:cBhvr>
                                      <p:by>
                                        <p:hsl h="0" s="12549" l="25098"/>
                                      </p:by>
                                    </p:animClr>
                                    <p:animClr clrSpc="hsl" dir="cw">
                                      <p:cBhvr>
                                        <p:cTn id="35" dur="500" fill="hold"/>
                                        <p:tgtEl>
                                          <p:spTgt spid="48"/>
                                        </p:tgtEl>
                                        <p:attrNameLst>
                                          <p:attrName>stroke.color</p:attrName>
                                        </p:attrNameLst>
                                      </p:cBhvr>
                                      <p:by>
                                        <p:hsl h="0" s="12549" l="25098"/>
                                      </p:by>
                                    </p:animClr>
                                    <p:set>
                                      <p:cBhvr>
                                        <p:cTn id="36" dur="500" fill="hold"/>
                                        <p:tgtEl>
                                          <p:spTgt spid="48"/>
                                        </p:tgtEl>
                                        <p:attrNameLst>
                                          <p:attrName>fill.type</p:attrName>
                                        </p:attrNameLst>
                                      </p:cBhvr>
                                      <p:to>
                                        <p:strVal val="solid"/>
                                      </p:to>
                                    </p:set>
                                  </p:childTnLst>
                                </p:cTn>
                              </p:par>
                              <p:par>
                                <p:cTn id="37" presetID="30" presetClass="emph" presetSubtype="0" fill="hold" grpId="1" nodeType="withEffect">
                                  <p:stCondLst>
                                    <p:cond delay="0"/>
                                  </p:stCondLst>
                                  <p:childTnLst>
                                    <p:animClr clrSpc="hsl" dir="cw">
                                      <p:cBhvr override="childStyle">
                                        <p:cTn id="38" dur="500" fill="hold"/>
                                        <p:tgtEl>
                                          <p:spTgt spid="51"/>
                                        </p:tgtEl>
                                        <p:attrNameLst>
                                          <p:attrName>style.color</p:attrName>
                                        </p:attrNameLst>
                                      </p:cBhvr>
                                      <p:by>
                                        <p:hsl h="0" s="12549" l="25098"/>
                                      </p:by>
                                    </p:animClr>
                                    <p:animClr clrSpc="hsl" dir="cw">
                                      <p:cBhvr>
                                        <p:cTn id="39" dur="500" fill="hold"/>
                                        <p:tgtEl>
                                          <p:spTgt spid="51"/>
                                        </p:tgtEl>
                                        <p:attrNameLst>
                                          <p:attrName>fillcolor</p:attrName>
                                        </p:attrNameLst>
                                      </p:cBhvr>
                                      <p:by>
                                        <p:hsl h="0" s="12549" l="25098"/>
                                      </p:by>
                                    </p:animClr>
                                    <p:animClr clrSpc="hsl" dir="cw">
                                      <p:cBhvr>
                                        <p:cTn id="40" dur="500" fill="hold"/>
                                        <p:tgtEl>
                                          <p:spTgt spid="51"/>
                                        </p:tgtEl>
                                        <p:attrNameLst>
                                          <p:attrName>stroke.color</p:attrName>
                                        </p:attrNameLst>
                                      </p:cBhvr>
                                      <p:by>
                                        <p:hsl h="0" s="12549" l="25098"/>
                                      </p:by>
                                    </p:animClr>
                                    <p:set>
                                      <p:cBhvr>
                                        <p:cTn id="41" dur="500" fill="hold"/>
                                        <p:tgtEl>
                                          <p:spTgt spid="51"/>
                                        </p:tgtEl>
                                        <p:attrNameLst>
                                          <p:attrName>fill.type</p:attrName>
                                        </p:attrNameLst>
                                      </p:cBhvr>
                                      <p:to>
                                        <p:strVal val="solid"/>
                                      </p:to>
                                    </p:set>
                                  </p:childTnLst>
                                </p:cTn>
                              </p:par>
                              <p:par>
                                <p:cTn id="42" presetID="30" presetClass="emph" presetSubtype="0" fill="hold" grpId="1" nodeType="withEffect">
                                  <p:stCondLst>
                                    <p:cond delay="0"/>
                                  </p:stCondLst>
                                  <p:childTnLst>
                                    <p:animClr clrSpc="hsl" dir="cw">
                                      <p:cBhvr override="childStyle">
                                        <p:cTn id="43" dur="500" fill="hold"/>
                                        <p:tgtEl>
                                          <p:spTgt spid="52"/>
                                        </p:tgtEl>
                                        <p:attrNameLst>
                                          <p:attrName>style.color</p:attrName>
                                        </p:attrNameLst>
                                      </p:cBhvr>
                                      <p:by>
                                        <p:hsl h="0" s="12549" l="25098"/>
                                      </p:by>
                                    </p:animClr>
                                    <p:animClr clrSpc="hsl" dir="cw">
                                      <p:cBhvr>
                                        <p:cTn id="44" dur="500" fill="hold"/>
                                        <p:tgtEl>
                                          <p:spTgt spid="52"/>
                                        </p:tgtEl>
                                        <p:attrNameLst>
                                          <p:attrName>fillcolor</p:attrName>
                                        </p:attrNameLst>
                                      </p:cBhvr>
                                      <p:by>
                                        <p:hsl h="0" s="12549" l="25098"/>
                                      </p:by>
                                    </p:animClr>
                                    <p:animClr clrSpc="hsl" dir="cw">
                                      <p:cBhvr>
                                        <p:cTn id="45" dur="500" fill="hold"/>
                                        <p:tgtEl>
                                          <p:spTgt spid="52"/>
                                        </p:tgtEl>
                                        <p:attrNameLst>
                                          <p:attrName>stroke.color</p:attrName>
                                        </p:attrNameLst>
                                      </p:cBhvr>
                                      <p:by>
                                        <p:hsl h="0" s="12549" l="25098"/>
                                      </p:by>
                                    </p:animClr>
                                    <p:set>
                                      <p:cBhvr>
                                        <p:cTn id="46" dur="500" fill="hold"/>
                                        <p:tgtEl>
                                          <p:spTgt spid="52"/>
                                        </p:tgtEl>
                                        <p:attrNameLst>
                                          <p:attrName>fill.type</p:attrName>
                                        </p:attrNameLst>
                                      </p:cBhvr>
                                      <p:to>
                                        <p:strVal val="solid"/>
                                      </p:to>
                                    </p:set>
                                  </p:childTnLst>
                                </p:cTn>
                              </p:par>
                              <p:par>
                                <p:cTn id="47" presetID="30" presetClass="emph" presetSubtype="0" fill="hold" grpId="1" nodeType="withEffect">
                                  <p:stCondLst>
                                    <p:cond delay="0"/>
                                  </p:stCondLst>
                                  <p:childTnLst>
                                    <p:animClr clrSpc="hsl" dir="cw">
                                      <p:cBhvr override="childStyle">
                                        <p:cTn id="48" dur="500" fill="hold"/>
                                        <p:tgtEl>
                                          <p:spTgt spid="53"/>
                                        </p:tgtEl>
                                        <p:attrNameLst>
                                          <p:attrName>style.color</p:attrName>
                                        </p:attrNameLst>
                                      </p:cBhvr>
                                      <p:by>
                                        <p:hsl h="0" s="12549" l="25098"/>
                                      </p:by>
                                    </p:animClr>
                                    <p:animClr clrSpc="hsl" dir="cw">
                                      <p:cBhvr>
                                        <p:cTn id="49" dur="500" fill="hold"/>
                                        <p:tgtEl>
                                          <p:spTgt spid="53"/>
                                        </p:tgtEl>
                                        <p:attrNameLst>
                                          <p:attrName>fillcolor</p:attrName>
                                        </p:attrNameLst>
                                      </p:cBhvr>
                                      <p:by>
                                        <p:hsl h="0" s="12549" l="25098"/>
                                      </p:by>
                                    </p:animClr>
                                    <p:animClr clrSpc="hsl" dir="cw">
                                      <p:cBhvr>
                                        <p:cTn id="50" dur="500" fill="hold"/>
                                        <p:tgtEl>
                                          <p:spTgt spid="53"/>
                                        </p:tgtEl>
                                        <p:attrNameLst>
                                          <p:attrName>stroke.color</p:attrName>
                                        </p:attrNameLst>
                                      </p:cBhvr>
                                      <p:by>
                                        <p:hsl h="0" s="12549" l="25098"/>
                                      </p:by>
                                    </p:animClr>
                                    <p:set>
                                      <p:cBhvr>
                                        <p:cTn id="51" dur="500" fill="hold"/>
                                        <p:tgtEl>
                                          <p:spTgt spid="53"/>
                                        </p:tgtEl>
                                        <p:attrNameLst>
                                          <p:attrName>fill.type</p:attrName>
                                        </p:attrNameLst>
                                      </p:cBhvr>
                                      <p:to>
                                        <p:strVal val="solid"/>
                                      </p:to>
                                    </p:set>
                                  </p:childTnLst>
                                </p:cTn>
                              </p:par>
                              <p:par>
                                <p:cTn id="52" presetID="1" presetClass="entr" presetSubtype="0" fill="hold" grpId="0" nodeType="withEffect">
                                  <p:stCondLst>
                                    <p:cond delay="0"/>
                                  </p:stCondLst>
                                  <p:childTnLst>
                                    <p:set>
                                      <p:cBhvr>
                                        <p:cTn id="53" dur="1" fill="hold">
                                          <p:stCondLst>
                                            <p:cond delay="0"/>
                                          </p:stCondLst>
                                        </p:cTn>
                                        <p:tgtEl>
                                          <p:spTgt spid="11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3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50"/>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par>
                                <p:cTn id="84" presetID="1" presetClass="entr" presetSubtype="0" fill="hold" grpId="0" nodeType="withEffect" nodePh="1">
                                  <p:stCondLst>
                                    <p:cond delay="0"/>
                                  </p:stCondLst>
                                  <p:endCondLst>
                                    <p:cond evt="begin" delay="0">
                                      <p:tn val="84"/>
                                    </p:cond>
                                  </p:endCondLst>
                                  <p:childTnLst>
                                    <p:set>
                                      <p:cBhvr>
                                        <p:cTn id="85" dur="1" fill="hold">
                                          <p:stCondLst>
                                            <p:cond delay="0"/>
                                          </p:stCondLst>
                                        </p:cTn>
                                        <p:tgtEl>
                                          <p:spTgt spid="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7"/>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25" grpId="0" animBg="1"/>
      <p:bldP spid="127" grpId="0"/>
      <p:bldP spid="130" grpId="0" animBg="1"/>
      <p:bldP spid="136" grpId="0" animBg="1"/>
      <p:bldP spid="138" grpId="0" animBg="1"/>
      <p:bldP spid="146" grpId="0" animBg="1"/>
      <p:bldP spid="150" grpId="0" animBg="1"/>
      <p:bldP spid="50" grpId="0" animBg="1"/>
      <p:bldP spid="56" grpId="0" animBg="1"/>
      <p:bldP spid="59" grpId="0" animBg="1"/>
      <p:bldP spid="60" grpId="0" animBg="1"/>
      <p:bldP spid="3" grpId="0"/>
      <p:bldP spid="64" grpId="0" animBg="1"/>
      <p:bldP spid="46" grpId="0" animBg="1"/>
      <p:bldP spid="46" grpId="1" animBg="1"/>
      <p:bldP spid="48" grpId="0" animBg="1"/>
      <p:bldP spid="48" grpId="1" animBg="1"/>
      <p:bldP spid="51" grpId="0" animBg="1"/>
      <p:bldP spid="51" grpId="1" animBg="1"/>
      <p:bldP spid="52" grpId="0"/>
      <p:bldP spid="52" grpId="1"/>
      <p:bldP spid="53" grpId="0" animBg="1"/>
      <p:bldP spid="5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143263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852554" y="1346595"/>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25" name="Rectangle 124"/>
          <p:cNvSpPr/>
          <p:nvPr/>
        </p:nvSpPr>
        <p:spPr>
          <a:xfrm>
            <a:off x="901009" y="1393731"/>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126" name="Rectangle 125"/>
          <p:cNvSpPr/>
          <p:nvPr/>
        </p:nvSpPr>
        <p:spPr>
          <a:xfrm>
            <a:off x="903025" y="2121617"/>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127" name="TextBox 126"/>
          <p:cNvSpPr txBox="1"/>
          <p:nvPr/>
        </p:nvSpPr>
        <p:spPr>
          <a:xfrm>
            <a:off x="500771"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128" name="Oval 127"/>
          <p:cNvSpPr/>
          <p:nvPr/>
        </p:nvSpPr>
        <p:spPr>
          <a:xfrm>
            <a:off x="1865562"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30" name="Rectangle 129"/>
          <p:cNvSpPr/>
          <p:nvPr/>
        </p:nvSpPr>
        <p:spPr>
          <a:xfrm>
            <a:off x="1845842" y="327304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131" name="Oval 130"/>
          <p:cNvSpPr/>
          <p:nvPr/>
        </p:nvSpPr>
        <p:spPr>
          <a:xfrm>
            <a:off x="2809651"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132" name="Straight Connector 131"/>
          <p:cNvCxnSpPr/>
          <p:nvPr/>
        </p:nvCxnSpPr>
        <p:spPr>
          <a:xfrm flipV="1">
            <a:off x="2190057"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190057"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3131202"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2811625"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136" name="Rectangle 135"/>
          <p:cNvSpPr/>
          <p:nvPr/>
        </p:nvSpPr>
        <p:spPr>
          <a:xfrm>
            <a:off x="2304556"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37" name="Oval 136"/>
          <p:cNvSpPr/>
          <p:nvPr/>
        </p:nvSpPr>
        <p:spPr>
          <a:xfrm>
            <a:off x="3773715"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138" name="Rectangle 137"/>
          <p:cNvSpPr/>
          <p:nvPr/>
        </p:nvSpPr>
        <p:spPr>
          <a:xfrm>
            <a:off x="903025" y="2849504"/>
            <a:ext cx="619125" cy="6477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3</a:t>
            </a:r>
          </a:p>
        </p:txBody>
      </p:sp>
      <p:sp>
        <p:nvSpPr>
          <p:cNvPr id="139" name="Rectangle 138"/>
          <p:cNvSpPr/>
          <p:nvPr/>
        </p:nvSpPr>
        <p:spPr>
          <a:xfrm>
            <a:off x="2778475"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140" name="Rectangle 139"/>
          <p:cNvSpPr/>
          <p:nvPr/>
        </p:nvSpPr>
        <p:spPr>
          <a:xfrm>
            <a:off x="3237189"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142" name="Rectangle 141"/>
          <p:cNvSpPr/>
          <p:nvPr/>
        </p:nvSpPr>
        <p:spPr>
          <a:xfrm>
            <a:off x="3720250" y="3265535"/>
            <a:ext cx="404873" cy="316499"/>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3</a:t>
            </a:r>
          </a:p>
        </p:txBody>
      </p:sp>
      <p:sp>
        <p:nvSpPr>
          <p:cNvPr id="143" name="Rectangle 142"/>
          <p:cNvSpPr/>
          <p:nvPr/>
        </p:nvSpPr>
        <p:spPr>
          <a:xfrm>
            <a:off x="4178964"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144" name="Straight Connector 143"/>
          <p:cNvCxnSpPr/>
          <p:nvPr/>
        </p:nvCxnSpPr>
        <p:spPr>
          <a:xfrm flipV="1">
            <a:off x="3130895"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4082996"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3583978" y="1198552"/>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7" name="Rectangle 146"/>
          <p:cNvSpPr/>
          <p:nvPr/>
        </p:nvSpPr>
        <p:spPr>
          <a:xfrm>
            <a:off x="3583978" y="1450135"/>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8" name="Rectangle 147"/>
          <p:cNvSpPr/>
          <p:nvPr/>
        </p:nvSpPr>
        <p:spPr>
          <a:xfrm>
            <a:off x="3583978" y="1692946"/>
            <a:ext cx="404873" cy="201686"/>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3</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149" name="TextBox 148"/>
          <p:cNvSpPr txBox="1"/>
          <p:nvPr/>
        </p:nvSpPr>
        <p:spPr>
          <a:xfrm>
            <a:off x="4061877" y="13622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150" name="Rectangle 149"/>
          <p:cNvSpPr/>
          <p:nvPr/>
        </p:nvSpPr>
        <p:spPr>
          <a:xfrm>
            <a:off x="3551325" y="11552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47" name="TextBox 46"/>
          <p:cNvSpPr txBox="1"/>
          <p:nvPr/>
        </p:nvSpPr>
        <p:spPr>
          <a:xfrm>
            <a:off x="4826839" y="2232720"/>
            <a:ext cx="222424" cy="339170"/>
          </a:xfrm>
          <a:prstGeom prst="rect">
            <a:avLst/>
          </a:prstGeom>
          <a:noFill/>
          <a:ln w="28575">
            <a:noFill/>
          </a:ln>
        </p:spPr>
        <p:txBody>
          <a:bodyPr wrap="square" lIns="76810" tIns="38405" rIns="76810" bIns="38405" rtlCol="0">
            <a:spAutoFit/>
          </a:bodyPr>
          <a:lstStyle/>
          <a:p>
            <a:r>
              <a:rPr lang="en-US" sz="1700" b="1" dirty="0">
                <a:latin typeface="Gill Sans Light"/>
                <a:cs typeface="Gill Sans Light"/>
              </a:rPr>
              <a:t>A</a:t>
            </a:r>
          </a:p>
        </p:txBody>
      </p:sp>
      <p:sp>
        <p:nvSpPr>
          <p:cNvPr id="48" name="Oval 47"/>
          <p:cNvSpPr/>
          <p:nvPr/>
        </p:nvSpPr>
        <p:spPr>
          <a:xfrm>
            <a:off x="6090030" y="2443412"/>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49" name="Rectangle 48"/>
          <p:cNvSpPr/>
          <p:nvPr/>
        </p:nvSpPr>
        <p:spPr>
          <a:xfrm>
            <a:off x="6044910"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1</a:t>
            </a:r>
          </a:p>
        </p:txBody>
      </p:sp>
      <p:sp>
        <p:nvSpPr>
          <p:cNvPr id="50" name="Oval 49"/>
          <p:cNvSpPr/>
          <p:nvPr/>
        </p:nvSpPr>
        <p:spPr>
          <a:xfrm>
            <a:off x="7021419" y="2458289"/>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cxnSp>
        <p:nvCxnSpPr>
          <p:cNvPr id="51" name="Straight Connector 50"/>
          <p:cNvCxnSpPr/>
          <p:nvPr/>
        </p:nvCxnSpPr>
        <p:spPr>
          <a:xfrm flipV="1">
            <a:off x="6389125" y="2027631"/>
            <a:ext cx="0" cy="410178"/>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389125" y="2033232"/>
            <a:ext cx="189293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330270" y="1783642"/>
            <a:ext cx="0" cy="2366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7010693" y="116602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57" name="Rectangle 56"/>
          <p:cNvSpPr/>
          <p:nvPr/>
        </p:nvSpPr>
        <p:spPr>
          <a:xfrm>
            <a:off x="6503624" y="3181942"/>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58" name="Oval 57"/>
          <p:cNvSpPr/>
          <p:nvPr/>
        </p:nvSpPr>
        <p:spPr>
          <a:xfrm>
            <a:off x="7972783" y="244655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3</a:t>
            </a:r>
          </a:p>
        </p:txBody>
      </p:sp>
      <p:sp>
        <p:nvSpPr>
          <p:cNvPr id="60" name="Rectangle 59"/>
          <p:cNvSpPr/>
          <p:nvPr/>
        </p:nvSpPr>
        <p:spPr>
          <a:xfrm>
            <a:off x="6977543" y="3174433"/>
            <a:ext cx="404873" cy="508000"/>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A</a:t>
            </a:r>
            <a:r>
              <a:rPr lang="en-US" sz="1300" baseline="-25000" dirty="0">
                <a:solidFill>
                  <a:sysClr val="windowText" lastClr="000000"/>
                </a:solidFill>
                <a:latin typeface="Gill Sans Light"/>
                <a:cs typeface="Gill Sans Light"/>
              </a:rPr>
              <a:t>2</a:t>
            </a:r>
          </a:p>
        </p:txBody>
      </p:sp>
      <p:sp>
        <p:nvSpPr>
          <p:cNvPr id="61" name="Rectangle 60"/>
          <p:cNvSpPr/>
          <p:nvPr/>
        </p:nvSpPr>
        <p:spPr>
          <a:xfrm>
            <a:off x="7436257"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sp>
        <p:nvSpPr>
          <p:cNvPr id="62" name="Rectangle 61"/>
          <p:cNvSpPr/>
          <p:nvPr/>
        </p:nvSpPr>
        <p:spPr>
          <a:xfrm>
            <a:off x="7783046" y="3202035"/>
            <a:ext cx="541145" cy="468265"/>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endParaRPr lang="en-US" sz="1300" baseline="-25000" dirty="0">
              <a:solidFill>
                <a:sysClr val="windowText" lastClr="000000"/>
              </a:solidFill>
              <a:latin typeface="Gill Sans Light"/>
              <a:cs typeface="Gill Sans Light"/>
            </a:endParaRPr>
          </a:p>
        </p:txBody>
      </p:sp>
      <p:sp>
        <p:nvSpPr>
          <p:cNvPr id="63" name="Rectangle 62"/>
          <p:cNvSpPr/>
          <p:nvPr/>
        </p:nvSpPr>
        <p:spPr>
          <a:xfrm>
            <a:off x="8378032" y="3174433"/>
            <a:ext cx="227208" cy="508000"/>
          </a:xfrm>
          <a:prstGeom prst="rect">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300" dirty="0">
                <a:solidFill>
                  <a:sysClr val="windowText" lastClr="000000"/>
                </a:solidFill>
                <a:latin typeface="Gill Sans Light"/>
                <a:cs typeface="Gill Sans Light"/>
              </a:rPr>
              <a:t>X</a:t>
            </a:r>
          </a:p>
        </p:txBody>
      </p:sp>
      <p:cxnSp>
        <p:nvCxnSpPr>
          <p:cNvPr id="64" name="Straight Connector 63"/>
          <p:cNvCxnSpPr/>
          <p:nvPr/>
        </p:nvCxnSpPr>
        <p:spPr>
          <a:xfrm flipV="1">
            <a:off x="7329963" y="20034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282064" y="2014659"/>
            <a:ext cx="0" cy="439389"/>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649039" y="1091703"/>
            <a:ext cx="0" cy="340779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66355" y="3291440"/>
            <a:ext cx="637077" cy="264688"/>
          </a:xfrm>
          <a:prstGeom prst="rect">
            <a:avLst/>
          </a:prstGeom>
          <a:noFill/>
        </p:spPr>
        <p:txBody>
          <a:bodyPr wrap="square" lIns="64008" tIns="32004" rIns="64008" bIns="32004" rtlCol="0">
            <a:spAutoFit/>
          </a:bodyPr>
          <a:lstStyle/>
          <a:p>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1</a:t>
            </a:r>
            <a:r>
              <a:rPr lang="en-US" sz="1300" spc="-84" dirty="0">
                <a:solidFill>
                  <a:sysClr val="windowText" lastClr="000000"/>
                </a:solidFill>
                <a:latin typeface="Gill Sans Light"/>
                <a:cs typeface="Gill Sans Light"/>
              </a:rPr>
              <a:t>+A</a:t>
            </a:r>
            <a:r>
              <a:rPr lang="en-US" sz="1300" spc="-84" baseline="-25000" dirty="0">
                <a:solidFill>
                  <a:sysClr val="windowText" lastClr="000000"/>
                </a:solidFill>
                <a:latin typeface="Gill Sans Light"/>
                <a:cs typeface="Gill Sans Light"/>
              </a:rPr>
              <a:t>2</a:t>
            </a:r>
            <a:endParaRPr lang="en-US" sz="1300" spc="-84" dirty="0">
              <a:latin typeface="Gill Sans Light"/>
              <a:cs typeface="Gill Sans Light"/>
            </a:endParaRPr>
          </a:p>
        </p:txBody>
      </p:sp>
      <p:sp>
        <p:nvSpPr>
          <p:cNvPr id="75" name="Rectangle 74"/>
          <p:cNvSpPr/>
          <p:nvPr/>
        </p:nvSpPr>
        <p:spPr>
          <a:xfrm>
            <a:off x="7751122" y="1187263"/>
            <a:ext cx="404873" cy="314158"/>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1</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6" name="Rectangle 75"/>
          <p:cNvSpPr/>
          <p:nvPr/>
        </p:nvSpPr>
        <p:spPr>
          <a:xfrm>
            <a:off x="7751122" y="1564604"/>
            <a:ext cx="404873" cy="301021"/>
          </a:xfrm>
          <a:prstGeom prst="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000" dirty="0">
                <a:solidFill>
                  <a:sysClr val="windowText" lastClr="000000"/>
                </a:solidFill>
                <a:latin typeface="Gill Sans Light"/>
                <a:cs typeface="Gill Sans Light"/>
              </a:rPr>
              <a:t>A</a:t>
            </a:r>
            <a:r>
              <a:rPr lang="en-US" sz="1000" baseline="-25000" dirty="0">
                <a:solidFill>
                  <a:sysClr val="windowText" lastClr="000000"/>
                </a:solidFill>
                <a:latin typeface="Gill Sans Light"/>
                <a:cs typeface="Gill Sans Light"/>
              </a:rPr>
              <a:t>2</a:t>
            </a:r>
            <a:r>
              <a:rPr lang="en-US" sz="1000" dirty="0">
                <a:solidFill>
                  <a:sysClr val="windowText" lastClr="000000"/>
                </a:solidFill>
                <a:latin typeface="Gill Sans Light"/>
                <a:cs typeface="Gill Sans Light"/>
              </a:rPr>
              <a:t>X</a:t>
            </a:r>
            <a:endParaRPr lang="en-US" sz="1000" baseline="-25000" dirty="0">
              <a:solidFill>
                <a:sysClr val="windowText" lastClr="000000"/>
              </a:solidFill>
              <a:latin typeface="Gill Sans Light"/>
              <a:cs typeface="Gill Sans Light"/>
            </a:endParaRPr>
          </a:p>
        </p:txBody>
      </p:sp>
      <p:sp>
        <p:nvSpPr>
          <p:cNvPr id="77" name="TextBox 76"/>
          <p:cNvSpPr txBox="1"/>
          <p:nvPr/>
        </p:nvSpPr>
        <p:spPr>
          <a:xfrm>
            <a:off x="8229022" y="1336885"/>
            <a:ext cx="465369" cy="339170"/>
          </a:xfrm>
          <a:prstGeom prst="rect">
            <a:avLst/>
          </a:prstGeom>
          <a:noFill/>
          <a:ln w="28575">
            <a:noFill/>
          </a:ln>
        </p:spPr>
        <p:txBody>
          <a:bodyPr wrap="square" lIns="76810" tIns="38405" rIns="76810" bIns="38405" rtlCol="0">
            <a:spAutoFit/>
          </a:bodyPr>
          <a:lstStyle/>
          <a:p>
            <a:r>
              <a:rPr lang="en-US" sz="1700" b="1">
                <a:latin typeface="Gill Sans Light"/>
                <a:cs typeface="Gill Sans Light"/>
              </a:rPr>
              <a:t>AX</a:t>
            </a:r>
            <a:endParaRPr lang="en-US" sz="1700" b="1" dirty="0">
              <a:latin typeface="Gill Sans Light"/>
              <a:cs typeface="Gill Sans Light"/>
            </a:endParaRPr>
          </a:p>
        </p:txBody>
      </p:sp>
      <p:sp>
        <p:nvSpPr>
          <p:cNvPr id="78" name="Rectangle 77"/>
          <p:cNvSpPr/>
          <p:nvPr/>
        </p:nvSpPr>
        <p:spPr>
          <a:xfrm>
            <a:off x="7718470" y="1129803"/>
            <a:ext cx="481339" cy="79598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dirty="0">
              <a:latin typeface="Gill Sans Light"/>
              <a:cs typeface="Gill Sans Light"/>
            </a:endParaRPr>
          </a:p>
        </p:txBody>
      </p:sp>
      <p:sp>
        <p:nvSpPr>
          <p:cNvPr id="79" name="Rectangle 78"/>
          <p:cNvSpPr/>
          <p:nvPr/>
        </p:nvSpPr>
        <p:spPr>
          <a:xfrm>
            <a:off x="5125618" y="1335638"/>
            <a:ext cx="707376" cy="22233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80" name="Rectangle 79"/>
          <p:cNvSpPr/>
          <p:nvPr/>
        </p:nvSpPr>
        <p:spPr>
          <a:xfrm>
            <a:off x="5174072" y="1422558"/>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1</a:t>
            </a:r>
          </a:p>
        </p:txBody>
      </p:sp>
      <p:sp>
        <p:nvSpPr>
          <p:cNvPr id="81" name="Rectangle 80"/>
          <p:cNvSpPr/>
          <p:nvPr/>
        </p:nvSpPr>
        <p:spPr>
          <a:xfrm>
            <a:off x="5169743" y="2487427"/>
            <a:ext cx="619125" cy="99931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700" dirty="0">
                <a:solidFill>
                  <a:sysClr val="windowText" lastClr="000000"/>
                </a:solidFill>
                <a:latin typeface="Gill Sans Light"/>
                <a:cs typeface="Gill Sans Light"/>
              </a:rPr>
              <a:t>A</a:t>
            </a:r>
            <a:r>
              <a:rPr lang="en-US" sz="1700" baseline="-25000" dirty="0">
                <a:solidFill>
                  <a:sysClr val="windowText" lastClr="000000"/>
                </a:solidFill>
                <a:latin typeface="Gill Sans Light"/>
                <a:cs typeface="Gill Sans Light"/>
              </a:rPr>
              <a:t>2</a:t>
            </a:r>
          </a:p>
        </p:txBody>
      </p:sp>
      <p:sp>
        <p:nvSpPr>
          <p:cNvPr id="84" name="Rectangle 83"/>
          <p:cNvSpPr/>
          <p:nvPr/>
        </p:nvSpPr>
        <p:spPr>
          <a:xfrm>
            <a:off x="6172851" y="4502475"/>
            <a:ext cx="1007127" cy="237491"/>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85" name="Rectangle 84"/>
          <p:cNvSpPr/>
          <p:nvPr/>
        </p:nvSpPr>
        <p:spPr>
          <a:xfrm>
            <a:off x="6172852" y="5291250"/>
            <a:ext cx="804691" cy="237492"/>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86" name="Straight Connector 85"/>
          <p:cNvCxnSpPr/>
          <p:nvPr/>
        </p:nvCxnSpPr>
        <p:spPr>
          <a:xfrm>
            <a:off x="7179979" y="4192888"/>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8" name="Rectangle 87"/>
          <p:cNvSpPr>
            <a:spLocks noChangeAspect="1"/>
          </p:cNvSpPr>
          <p:nvPr/>
        </p:nvSpPr>
        <p:spPr>
          <a:xfrm>
            <a:off x="6172853" y="4879046"/>
            <a:ext cx="2119970" cy="2680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endParaRPr lang="en-US" sz="2500" dirty="0">
              <a:solidFill>
                <a:schemeClr val="tx1"/>
              </a:solidFill>
              <a:latin typeface="Gill Sans Light"/>
              <a:cs typeface="Gill Sans Light"/>
            </a:endParaRPr>
          </a:p>
        </p:txBody>
      </p:sp>
      <p:sp>
        <p:nvSpPr>
          <p:cNvPr id="90" name="TextBox 89"/>
          <p:cNvSpPr txBox="1"/>
          <p:nvPr/>
        </p:nvSpPr>
        <p:spPr>
          <a:xfrm>
            <a:off x="5683999" y="4414836"/>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91" name="TextBox 90"/>
          <p:cNvSpPr txBox="1"/>
          <p:nvPr/>
        </p:nvSpPr>
        <p:spPr>
          <a:xfrm>
            <a:off x="5683999" y="480922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92" name="TextBox 91"/>
          <p:cNvSpPr txBox="1"/>
          <p:nvPr/>
        </p:nvSpPr>
        <p:spPr>
          <a:xfrm>
            <a:off x="5683999" y="5203615"/>
            <a:ext cx="613659" cy="439674"/>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93" name="Straight Arrow Connector 92"/>
          <p:cNvCxnSpPr/>
          <p:nvPr/>
        </p:nvCxnSpPr>
        <p:spPr>
          <a:xfrm>
            <a:off x="6172852" y="4180837"/>
            <a:ext cx="2132855"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pic>
        <p:nvPicPr>
          <p:cNvPr id="96" name="Picture 6" descr="http://www.clker.com/cliparts/8/4/4/1/11949839951455368809scissors_02.sv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9780999">
            <a:off x="7430940" y="4864398"/>
            <a:ext cx="351581" cy="52320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p:cNvSpPr/>
          <p:nvPr/>
        </p:nvSpPr>
        <p:spPr>
          <a:xfrm>
            <a:off x="1708252" y="4891746"/>
            <a:ext cx="1639873"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chemeClr val="tx1"/>
              </a:solidFill>
              <a:latin typeface="Gill Sans Light"/>
              <a:cs typeface="Gill Sans Light"/>
            </a:endParaRPr>
          </a:p>
        </p:txBody>
      </p:sp>
      <p:sp>
        <p:nvSpPr>
          <p:cNvPr id="99" name="Rectangle 98"/>
          <p:cNvSpPr/>
          <p:nvPr/>
        </p:nvSpPr>
        <p:spPr>
          <a:xfrm>
            <a:off x="1708253" y="4497359"/>
            <a:ext cx="819936"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sp>
        <p:nvSpPr>
          <p:cNvPr id="100" name="Rectangle 99"/>
          <p:cNvSpPr/>
          <p:nvPr/>
        </p:nvSpPr>
        <p:spPr>
          <a:xfrm>
            <a:off x="1708253" y="5286134"/>
            <a:ext cx="65525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500" dirty="0">
              <a:solidFill>
                <a:srgbClr val="000000"/>
              </a:solidFill>
              <a:latin typeface="Gill Sans Light"/>
              <a:cs typeface="Gill Sans Light"/>
            </a:endParaRPr>
          </a:p>
        </p:txBody>
      </p:sp>
      <p:cxnSp>
        <p:nvCxnSpPr>
          <p:cNvPr id="101" name="Straight Connector 100"/>
          <p:cNvCxnSpPr/>
          <p:nvPr/>
        </p:nvCxnSpPr>
        <p:spPr>
          <a:xfrm>
            <a:off x="3348125" y="4175719"/>
            <a:ext cx="0" cy="1650555"/>
          </a:xfrm>
          <a:prstGeom prst="line">
            <a:avLst/>
          </a:prstGeom>
          <a:ln w="57150" cmpd="sng">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a:grpSpLocks noChangeAspect="1"/>
          </p:cNvGrpSpPr>
          <p:nvPr/>
        </p:nvGrpSpPr>
        <p:grpSpPr>
          <a:xfrm>
            <a:off x="1219400" y="4175721"/>
            <a:ext cx="2664899" cy="1462452"/>
            <a:chOff x="381000" y="4579350"/>
            <a:chExt cx="4263838" cy="1754942"/>
          </a:xfrm>
        </p:grpSpPr>
        <p:sp>
          <p:nvSpPr>
            <p:cNvPr id="103" name="TextBox 102"/>
            <p:cNvSpPr txBox="1"/>
            <p:nvPr/>
          </p:nvSpPr>
          <p:spPr>
            <a:xfrm>
              <a:off x="381000" y="4860149"/>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1</a:t>
              </a:r>
            </a:p>
          </p:txBody>
        </p:sp>
        <p:sp>
          <p:nvSpPr>
            <p:cNvPr id="104" name="TextBox 103"/>
            <p:cNvSpPr txBox="1"/>
            <p:nvPr/>
          </p:nvSpPr>
          <p:spPr>
            <a:xfrm>
              <a:off x="381000" y="5333415"/>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2</a:t>
              </a:r>
              <a:endParaRPr lang="en-US" sz="2000" dirty="0">
                <a:latin typeface="Gill Sans Light"/>
                <a:ea typeface="Microsoft JhengHei" panose="020B0604030504040204" pitchFamily="34" charset="-120"/>
                <a:cs typeface="Gill Sans Light"/>
              </a:endParaRPr>
            </a:p>
          </p:txBody>
        </p:sp>
        <p:sp>
          <p:nvSpPr>
            <p:cNvPr id="105" name="TextBox 104"/>
            <p:cNvSpPr txBox="1"/>
            <p:nvPr/>
          </p:nvSpPr>
          <p:spPr>
            <a:xfrm>
              <a:off x="381000" y="5806683"/>
              <a:ext cx="981854" cy="527609"/>
            </a:xfrm>
            <a:prstGeom prst="rect">
              <a:avLst/>
            </a:prstGeom>
            <a:noFill/>
            <a:effectLst/>
          </p:spPr>
          <p:txBody>
            <a:bodyPr wrap="none" lIns="130622" tIns="65311" rIns="130622" bIns="65311" rtlCol="0">
              <a:spAutoFit/>
            </a:bodyPr>
            <a:lstStyle/>
            <a:p>
              <a:r>
                <a:rPr lang="en-US" sz="2000" dirty="0">
                  <a:latin typeface="Gill Sans Light"/>
                  <a:ea typeface="Microsoft JhengHei" panose="020B0604030504040204" pitchFamily="34" charset="-120"/>
                  <a:cs typeface="Gill Sans Light"/>
                </a:rPr>
                <a:t>W</a:t>
              </a:r>
              <a:r>
                <a:rPr lang="en-US" sz="2000" baseline="-25000" dirty="0">
                  <a:latin typeface="Gill Sans Light"/>
                  <a:ea typeface="Microsoft JhengHei" panose="020B0604030504040204" pitchFamily="34" charset="-120"/>
                  <a:cs typeface="Gill Sans Light"/>
                </a:rPr>
                <a:t>3</a:t>
              </a:r>
              <a:endParaRPr lang="en-US" sz="2000" dirty="0">
                <a:latin typeface="Gill Sans Light"/>
                <a:ea typeface="Microsoft JhengHei" panose="020B0604030504040204" pitchFamily="34" charset="-120"/>
                <a:cs typeface="Gill Sans Light"/>
              </a:endParaRPr>
            </a:p>
          </p:txBody>
        </p:sp>
        <p:cxnSp>
          <p:nvCxnSpPr>
            <p:cNvPr id="106" name="Straight Arrow Connector 105"/>
            <p:cNvCxnSpPr/>
            <p:nvPr/>
          </p:nvCxnSpPr>
          <p:spPr>
            <a:xfrm>
              <a:off x="1163164" y="4579350"/>
              <a:ext cx="3481674" cy="0"/>
            </a:xfrm>
            <a:prstGeom prst="straightConnector1">
              <a:avLst/>
            </a:prstGeom>
            <a:ln w="76200">
              <a:tailEnd type="arrow"/>
            </a:ln>
            <a:effectLst/>
          </p:spPr>
          <p:style>
            <a:lnRef idx="2">
              <a:schemeClr val="accent1"/>
            </a:lnRef>
            <a:fillRef idx="0">
              <a:schemeClr val="accent1"/>
            </a:fillRef>
            <a:effectRef idx="1">
              <a:schemeClr val="accent1"/>
            </a:effectRef>
            <a:fontRef idx="minor">
              <a:schemeClr val="tx1"/>
            </a:fontRef>
          </p:style>
        </p:cxnSp>
      </p:grpSp>
      <p:pic>
        <p:nvPicPr>
          <p:cNvPr id="1026"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90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299" y="1874499"/>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9918" y="1893785"/>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6353" y="1920647"/>
            <a:ext cx="614542" cy="7074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http://www.clker.com/cliparts/e/2/a/d/1206574733930851359Ryan_Taylor_Green_Tick.svg.m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744" y="1901361"/>
            <a:ext cx="614542" cy="707438"/>
          </a:xfrm>
          <a:prstGeom prst="rect">
            <a:avLst/>
          </a:prstGeom>
          <a:noFill/>
          <a:extLst>
            <a:ext uri="{909E8E84-426E-40dd-AFC4-6F175D3DCCD1}">
              <a14:hiddenFill xmlns:a14="http://schemas.microsoft.com/office/drawing/2010/main">
                <a:solidFill>
                  <a:srgbClr val="FFFFFF"/>
                </a:solidFill>
              </a14:hiddenFill>
            </a:ext>
          </a:extLst>
        </p:spPr>
      </p:pic>
      <p:sp>
        <p:nvSpPr>
          <p:cNvPr id="87" name="Rounded Rectangle 86"/>
          <p:cNvSpPr/>
          <p:nvPr/>
        </p:nvSpPr>
        <p:spPr>
          <a:xfrm>
            <a:off x="2047537" y="6011244"/>
            <a:ext cx="5132442" cy="840556"/>
          </a:xfrm>
          <a:prstGeom prst="roundRect">
            <a:avLst>
              <a:gd name="adj" fmla="val 310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smtClean="0">
                <a:solidFill>
                  <a:schemeClr val="bg1"/>
                </a:solidFill>
                <a:latin typeface="Gill Sans Light"/>
                <a:cs typeface="Gill Sans Light"/>
              </a:rPr>
              <a:t>Gain:</a:t>
            </a:r>
          </a:p>
          <a:p>
            <a:pPr algn="ctr"/>
            <a:r>
              <a:rPr lang="en-US" sz="2400" i="1" dirty="0" smtClean="0">
                <a:solidFill>
                  <a:schemeClr val="bg1"/>
                </a:solidFill>
                <a:latin typeface="Gill Sans Light"/>
                <a:cs typeface="Gill Sans Light"/>
              </a:rPr>
              <a:t>time(</a:t>
            </a:r>
            <a:r>
              <a:rPr lang="en-US" sz="2400" i="1" dirty="0" err="1" smtClean="0">
                <a:solidFill>
                  <a:schemeClr val="bg1"/>
                </a:solidFill>
                <a:latin typeface="Gill Sans Light"/>
                <a:cs typeface="Gill Sans Light"/>
              </a:rPr>
              <a:t>uncoded</a:t>
            </a:r>
            <a:r>
              <a:rPr lang="en-US" sz="2400" i="1" dirty="0" smtClean="0">
                <a:solidFill>
                  <a:schemeClr val="bg1"/>
                </a:solidFill>
                <a:latin typeface="Gill Sans Light"/>
                <a:cs typeface="Gill Sans Light"/>
              </a:rPr>
              <a:t>) = slowest node</a:t>
            </a:r>
          </a:p>
          <a:p>
            <a:pPr algn="ctr"/>
            <a:r>
              <a:rPr lang="en-US" sz="2400" i="1" dirty="0">
                <a:solidFill>
                  <a:schemeClr val="bg1"/>
                </a:solidFill>
                <a:latin typeface="Gill Sans Light"/>
                <a:cs typeface="Gill Sans Light"/>
              </a:rPr>
              <a:t>time</a:t>
            </a:r>
            <a:r>
              <a:rPr lang="en-US" sz="2400" i="1" dirty="0" smtClean="0">
                <a:solidFill>
                  <a:schemeClr val="bg1"/>
                </a:solidFill>
                <a:latin typeface="Gill Sans Light"/>
                <a:cs typeface="Gill Sans Light"/>
              </a:rPr>
              <a:t>(MDS coded) </a:t>
            </a:r>
            <a:r>
              <a:rPr lang="en-US" sz="2400" i="1" dirty="0">
                <a:solidFill>
                  <a:schemeClr val="bg1"/>
                </a:solidFill>
                <a:latin typeface="Gill Sans Light"/>
                <a:cs typeface="Gill Sans Light"/>
              </a:rPr>
              <a:t>= </a:t>
            </a:r>
            <a:r>
              <a:rPr lang="en-US" sz="2400" i="1" dirty="0" smtClean="0">
                <a:solidFill>
                  <a:schemeClr val="bg1"/>
                </a:solidFill>
                <a:latin typeface="Gill Sans Light"/>
                <a:cs typeface="Gill Sans Light"/>
              </a:rPr>
              <a:t>2</a:t>
            </a:r>
            <a:r>
              <a:rPr lang="en-US" sz="2400" i="1" baseline="30000" dirty="0" smtClean="0">
                <a:solidFill>
                  <a:schemeClr val="bg1"/>
                </a:solidFill>
                <a:latin typeface="Gill Sans Light"/>
                <a:cs typeface="Gill Sans Light"/>
              </a:rPr>
              <a:t>nd</a:t>
            </a:r>
            <a:r>
              <a:rPr lang="en-US" sz="2400" i="1" dirty="0" smtClean="0">
                <a:solidFill>
                  <a:schemeClr val="bg1"/>
                </a:solidFill>
                <a:latin typeface="Gill Sans Light"/>
                <a:cs typeface="Gill Sans Light"/>
              </a:rPr>
              <a:t> slowest node</a:t>
            </a:r>
            <a:endParaRPr lang="en-US" sz="2400" i="1" dirty="0">
              <a:solidFill>
                <a:schemeClr val="bg1"/>
              </a:solidFill>
              <a:latin typeface="Gill Sans Light"/>
              <a:cs typeface="Gill Sans Light"/>
            </a:endParaRPr>
          </a:p>
          <a:p>
            <a:pPr algn="ctr"/>
            <a:endParaRPr lang="en-US" sz="2400" i="1" dirty="0">
              <a:solidFill>
                <a:schemeClr val="bg1"/>
              </a:solidFill>
              <a:latin typeface="Gill Sans Light"/>
              <a:cs typeface="Gill Sans Light"/>
            </a:endParaRPr>
          </a:p>
        </p:txBody>
      </p:sp>
      <p:sp>
        <p:nvSpPr>
          <p:cNvPr id="97"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MDS-</a:t>
            </a:r>
            <a:r>
              <a:rPr lang="en-US" sz="2800" dirty="0" smtClean="0">
                <a:solidFill>
                  <a:srgbClr val="000000"/>
                </a:solidFill>
                <a:latin typeface="Gill Sans Light"/>
                <a:cs typeface="Gill Sans Light"/>
              </a:rPr>
              <a:t>coded Matrix Multiplication</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884760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3000"/>
                                        <p:tgtEl>
                                          <p:spTgt spid="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wipe(left)">
                                      <p:cBhvr>
                                        <p:cTn id="10" dur="8000"/>
                                        <p:tgtEl>
                                          <p:spTgt spid="8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wipe(left)">
                                      <p:cBhvr>
                                        <p:cTn id="13" dur="2000"/>
                                        <p:tgtEl>
                                          <p:spTgt spid="85"/>
                                        </p:tgtEl>
                                      </p:cBhvr>
                                    </p:animEffect>
                                  </p:childTnLst>
                                </p:cTn>
                              </p:par>
                              <p:par>
                                <p:cTn id="14" presetID="1" presetClass="entr" presetSubtype="0" fill="hold" nodeType="withEffect">
                                  <p:stCondLst>
                                    <p:cond delay="3000"/>
                                  </p:stCondLst>
                                  <p:childTnLst>
                                    <p:set>
                                      <p:cBhvr>
                                        <p:cTn id="15" dur="1" fill="hold">
                                          <p:stCondLst>
                                            <p:cond delay="0"/>
                                          </p:stCondLst>
                                        </p:cTn>
                                        <p:tgtEl>
                                          <p:spTgt spid="107"/>
                                        </p:tgtEl>
                                        <p:attrNameLst>
                                          <p:attrName>style.visibility</p:attrName>
                                        </p:attrNameLst>
                                      </p:cBhvr>
                                      <p:to>
                                        <p:strVal val="visible"/>
                                      </p:to>
                                    </p:set>
                                  </p:childTnLst>
                                </p:cTn>
                              </p:par>
                              <p:par>
                                <p:cTn id="16" presetID="1" presetClass="entr" presetSubtype="0" fill="hold" nodeType="withEffect">
                                  <p:stCondLst>
                                    <p:cond delay="3000"/>
                                  </p:stCondLst>
                                  <p:childTnLst>
                                    <p:set>
                                      <p:cBhvr>
                                        <p:cTn id="17" dur="1" fill="hold">
                                          <p:stCondLst>
                                            <p:cond delay="0"/>
                                          </p:stCondLst>
                                        </p:cTn>
                                        <p:tgtEl>
                                          <p:spTgt spid="95"/>
                                        </p:tgtEl>
                                        <p:attrNameLst>
                                          <p:attrName>style.visibility</p:attrName>
                                        </p:attrNameLst>
                                      </p:cBhvr>
                                      <p:to>
                                        <p:strVal val="visible"/>
                                      </p:to>
                                    </p:set>
                                  </p:childTnLst>
                                </p:cTn>
                              </p:par>
                              <p:par>
                                <p:cTn id="18" presetID="1" presetClass="entr" presetSubtype="0" fill="hold" grpId="0" nodeType="withEffect">
                                  <p:stCondLst>
                                    <p:cond delay="3000"/>
                                  </p:stCondLst>
                                  <p:childTnLst>
                                    <p:set>
                                      <p:cBhvr>
                                        <p:cTn id="19" dur="1" fill="hold">
                                          <p:stCondLst>
                                            <p:cond delay="0"/>
                                          </p:stCondLst>
                                        </p:cTn>
                                        <p:tgtEl>
                                          <p:spTgt spid="75"/>
                                        </p:tgtEl>
                                        <p:attrNameLst>
                                          <p:attrName>style.visibility</p:attrName>
                                        </p:attrNameLst>
                                      </p:cBhvr>
                                      <p:to>
                                        <p:strVal val="visible"/>
                                      </p:to>
                                    </p:set>
                                  </p:childTnLst>
                                </p:cTn>
                              </p:par>
                              <p:par>
                                <p:cTn id="20" presetID="1" presetClass="entr" presetSubtype="0" fill="hold" grpId="0" nodeType="withEffect">
                                  <p:stCondLst>
                                    <p:cond delay="3000"/>
                                  </p:stCondLst>
                                  <p:childTnLst>
                                    <p:set>
                                      <p:cBhvr>
                                        <p:cTn id="21" dur="1" fill="hold">
                                          <p:stCondLst>
                                            <p:cond delay="0"/>
                                          </p:stCondLst>
                                        </p:cTn>
                                        <p:tgtEl>
                                          <p:spTgt spid="76"/>
                                        </p:tgtEl>
                                        <p:attrNameLst>
                                          <p:attrName>style.visibility</p:attrName>
                                        </p:attrNameLst>
                                      </p:cBhvr>
                                      <p:to>
                                        <p:strVal val="visible"/>
                                      </p:to>
                                    </p:set>
                                  </p:childTnLst>
                                </p:cTn>
                              </p:par>
                              <p:par>
                                <p:cTn id="22" presetID="1" presetClass="entr" presetSubtype="0" fill="hold" nodeType="withEffect">
                                  <p:stCondLst>
                                    <p:cond delay="200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nodeType="withEffect">
                                  <p:stCondLst>
                                    <p:cond delay="5000"/>
                                  </p:stCondLst>
                                  <p:childTnLst>
                                    <p:set>
                                      <p:cBhvr>
                                        <p:cTn id="25" dur="1" fill="hold">
                                          <p:stCondLst>
                                            <p:cond delay="0"/>
                                          </p:stCondLst>
                                        </p:cTn>
                                        <p:tgtEl>
                                          <p:spTgt spid="9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anim calcmode="lin" valueType="num">
                                      <p:cBhvr additive="base">
                                        <p:cTn id="30" dur="500"/>
                                        <p:tgtEl>
                                          <p:spTgt spid="87"/>
                                        </p:tgtEl>
                                        <p:attrNameLst>
                                          <p:attrName>ppt_x</p:attrName>
                                        </p:attrNameLst>
                                      </p:cBhvr>
                                      <p:tavLst>
                                        <p:tav tm="0">
                                          <p:val>
                                            <p:strVal val="#ppt_x+#ppt_w*1.125000"/>
                                          </p:val>
                                        </p:tav>
                                        <p:tav tm="100000">
                                          <p:val>
                                            <p:strVal val="#ppt_x"/>
                                          </p:val>
                                        </p:tav>
                                      </p:tavLst>
                                    </p:anim>
                                    <p:animEffect transition="in" filter="wipe(left)">
                                      <p:cBhvr>
                                        <p:cTn id="3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4" grpId="0" animBg="1"/>
      <p:bldP spid="85" grpId="0" animBg="1"/>
      <p:bldP spid="88" grpId="0" animBg="1"/>
      <p:bldP spid="8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66701" y="2826845"/>
            <a:ext cx="8655908" cy="1605157"/>
            <a:chOff x="266701" y="2626421"/>
            <a:chExt cx="8655908" cy="1605157"/>
          </a:xfrm>
        </p:grpSpPr>
        <p:sp>
          <p:nvSpPr>
            <p:cNvPr id="107" name="Rounded Rectangle 106"/>
            <p:cNvSpPr/>
            <p:nvPr/>
          </p:nvSpPr>
          <p:spPr>
            <a:xfrm>
              <a:off x="266701" y="2626421"/>
              <a:ext cx="8655908" cy="1605157"/>
            </a:xfrm>
            <a:prstGeom prst="roundRect">
              <a:avLst>
                <a:gd name="adj" fmla="val 7538"/>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2400" dirty="0">
                  <a:solidFill>
                    <a:srgbClr val="FF0000"/>
                  </a:solidFill>
                  <a:latin typeface="Gill Sans Light"/>
                  <a:cs typeface="Gill Sans Light"/>
                </a:rPr>
                <a:t>Theorem:</a:t>
              </a:r>
              <a:endParaRPr lang="en-US" sz="2000" dirty="0">
                <a:solidFill>
                  <a:schemeClr val="tx1"/>
                </a:solidFill>
                <a:latin typeface="Gill Sans Light"/>
                <a:cs typeface="Gill Sans Light"/>
              </a:endParaRPr>
            </a:p>
          </p:txBody>
        </p:sp>
        <p:pic>
          <p:nvPicPr>
            <p:cNvPr id="29" name="Picture 28"/>
            <p:cNvPicPr>
              <a:picLocks noChangeAspect="1"/>
            </p:cNvPicPr>
            <p:nvPr/>
          </p:nvPicPr>
          <p:blipFill>
            <a:blip r:embed="rId3"/>
            <a:stretch>
              <a:fillRect/>
            </a:stretch>
          </p:blipFill>
          <p:spPr>
            <a:xfrm>
              <a:off x="2074555" y="2772423"/>
              <a:ext cx="2413000" cy="558800"/>
            </a:xfrm>
            <a:prstGeom prst="rect">
              <a:avLst/>
            </a:prstGeom>
          </p:spPr>
        </p:pic>
      </p:grpSp>
      <p:grpSp>
        <p:nvGrpSpPr>
          <p:cNvPr id="36" name="Group 35"/>
          <p:cNvGrpSpPr/>
          <p:nvPr/>
        </p:nvGrpSpPr>
        <p:grpSpPr>
          <a:xfrm>
            <a:off x="1846760" y="4426416"/>
            <a:ext cx="4510198" cy="2520104"/>
            <a:chOff x="1846760" y="4247336"/>
            <a:chExt cx="4510198" cy="2520104"/>
          </a:xfrm>
        </p:grpSpPr>
        <p:grpSp>
          <p:nvGrpSpPr>
            <p:cNvPr id="48" name="Group 47"/>
            <p:cNvGrpSpPr/>
            <p:nvPr/>
          </p:nvGrpSpPr>
          <p:grpSpPr>
            <a:xfrm>
              <a:off x="2533225" y="4247336"/>
              <a:ext cx="3823733" cy="2520104"/>
              <a:chOff x="2533225" y="4247336"/>
              <a:chExt cx="3823733" cy="2520104"/>
            </a:xfrm>
          </p:grpSpPr>
          <p:grpSp>
            <p:nvGrpSpPr>
              <p:cNvPr id="32" name="Group 31"/>
              <p:cNvGrpSpPr/>
              <p:nvPr/>
            </p:nvGrpSpPr>
            <p:grpSpPr>
              <a:xfrm>
                <a:off x="2533225" y="4278114"/>
                <a:ext cx="3823733" cy="2489326"/>
                <a:chOff x="5089620" y="4278114"/>
                <a:chExt cx="3823733" cy="2489326"/>
              </a:xfrm>
            </p:grpSpPr>
            <p:cxnSp>
              <p:nvCxnSpPr>
                <p:cNvPr id="6" name="Straight Arrow Connector 5"/>
                <p:cNvCxnSpPr/>
                <p:nvPr/>
              </p:nvCxnSpPr>
              <p:spPr>
                <a:xfrm flipV="1">
                  <a:off x="5727700" y="4318000"/>
                  <a:ext cx="0" cy="20701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727700" y="6388100"/>
                  <a:ext cx="269240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8388424" y="6228020"/>
                      <a:ext cx="351378"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388424" y="6228020"/>
                      <a:ext cx="370935" cy="369332"/>
                    </a:xfrm>
                    <a:prstGeom prst="rect">
                      <a:avLst/>
                    </a:prstGeom>
                    <a:blipFill rotWithShape="1">
                      <a:blip r:embed="rId6"/>
                      <a:stretch>
                        <a:fillRect/>
                      </a:stretch>
                    </a:blipFill>
                  </p:spPr>
                  <p:txBody>
                    <a:bodyPr/>
                    <a:lstStyle/>
                    <a:p>
                      <a:r>
                        <a:rPr lang="en-US">
                          <a:noFill/>
                        </a:rPr>
                        <a:t> </a:t>
                      </a:r>
                    </a:p>
                  </p:txBody>
                </p:sp>
              </mc:Fallback>
            </mc:AlternateContent>
            <p:sp>
              <p:nvSpPr>
                <p:cNvPr id="12" name="TextBox 11"/>
                <p:cNvSpPr txBox="1"/>
                <p:nvPr/>
              </p:nvSpPr>
              <p:spPr>
                <a:xfrm>
                  <a:off x="5089620" y="4278114"/>
                  <a:ext cx="526707" cy="338554"/>
                </a:xfrm>
                <a:prstGeom prst="rect">
                  <a:avLst/>
                </a:prstGeom>
                <a:noFill/>
              </p:spPr>
              <p:txBody>
                <a:bodyPr wrap="none" rtlCol="0">
                  <a:spAutoFit/>
                </a:bodyPr>
                <a:lstStyle/>
                <a:p>
                  <a:r>
                    <a:rPr lang="en-US" sz="1600" dirty="0">
                      <a:latin typeface="Gill Sans Light"/>
                      <a:cs typeface="Gill Sans Light"/>
                    </a:rPr>
                    <a:t>E[T]</a:t>
                  </a:r>
                </a:p>
              </p:txBody>
            </p:sp>
            <mc:AlternateContent xmlns:mc="http://schemas.openxmlformats.org/markup-compatibility/2006" xmlns:a14="http://schemas.microsoft.com/office/drawing/2010/main">
              <mc:Choice Requires="a14">
                <p:sp>
                  <p:nvSpPr>
                    <p:cNvPr id="14" name="TextBox 13"/>
                    <p:cNvSpPr txBox="1"/>
                    <p:nvPr/>
                  </p:nvSpPr>
                  <p:spPr>
                    <a:xfrm>
                      <a:off x="7812360" y="6381328"/>
                      <a:ext cx="338554"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812360" y="6381328"/>
                      <a:ext cx="374590" cy="369332"/>
                    </a:xfrm>
                    <a:prstGeom prst="rect">
                      <a:avLst/>
                    </a:prstGeom>
                    <a:blipFill rotWithShape="1">
                      <a:blip r:embed="rId7"/>
                      <a:stretch>
                        <a:fillRect/>
                      </a:stretch>
                    </a:blipFill>
                  </p:spPr>
                  <p:txBody>
                    <a:bodyPr/>
                    <a:lstStyle/>
                    <a:p>
                      <a:r>
                        <a:rPr lang="en-US">
                          <a:noFill/>
                        </a:rPr>
                        <a:t> </a:t>
                      </a:r>
                    </a:p>
                  </p:txBody>
                </p:sp>
              </mc:Fallback>
            </mc:AlternateContent>
            <p:sp>
              <p:nvSpPr>
                <p:cNvPr id="15" name="TextBox 14"/>
                <p:cNvSpPr txBox="1"/>
                <p:nvPr/>
              </p:nvSpPr>
              <p:spPr>
                <a:xfrm>
                  <a:off x="8151926" y="4983718"/>
                  <a:ext cx="761427" cy="369332"/>
                </a:xfrm>
                <a:prstGeom prst="rect">
                  <a:avLst/>
                </a:prstGeom>
                <a:noFill/>
                <a:ln>
                  <a:noFill/>
                </a:ln>
              </p:spPr>
              <p:txBody>
                <a:bodyPr wrap="none" rtlCol="0">
                  <a:spAutoFit/>
                </a:bodyPr>
                <a:lstStyle/>
                <a:p>
                  <a:r>
                    <a:rPr lang="en-US" dirty="0">
                      <a:latin typeface="Gill Sans Light"/>
                      <a:cs typeface="Gill Sans Light"/>
                    </a:rPr>
                    <a:t>coded</a:t>
                  </a:r>
                </a:p>
              </p:txBody>
            </p:sp>
            <p:sp>
              <p:nvSpPr>
                <p:cNvPr id="18" name="TextBox 17"/>
                <p:cNvSpPr txBox="1"/>
                <p:nvPr/>
              </p:nvSpPr>
              <p:spPr>
                <a:xfrm>
                  <a:off x="5940256" y="4432002"/>
                  <a:ext cx="1122648" cy="369332"/>
                </a:xfrm>
                <a:prstGeom prst="rect">
                  <a:avLst/>
                </a:prstGeom>
                <a:noFill/>
                <a:ln>
                  <a:noFill/>
                </a:ln>
              </p:spPr>
              <p:txBody>
                <a:bodyPr wrap="none" rtlCol="0">
                  <a:spAutoFit/>
                </a:bodyPr>
                <a:lstStyle/>
                <a:p>
                  <a:r>
                    <a:rPr lang="en-US" dirty="0">
                      <a:latin typeface="Gill Sans Light"/>
                      <a:cs typeface="Gill Sans Light"/>
                    </a:rPr>
                    <a:t>replication</a:t>
                  </a:r>
                </a:p>
              </p:txBody>
            </p:sp>
            <p:cxnSp>
              <p:nvCxnSpPr>
                <p:cNvPr id="17" name="Straight Arrow Connector 16"/>
                <p:cNvCxnSpPr>
                  <a:endCxn id="15" idx="2"/>
                </p:cNvCxnSpPr>
                <p:nvPr/>
              </p:nvCxnSpPr>
              <p:spPr>
                <a:xfrm flipV="1">
                  <a:off x="7877296" y="5353050"/>
                  <a:ext cx="655344" cy="5962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8" idx="2"/>
                </p:cNvCxnSpPr>
                <p:nvPr/>
              </p:nvCxnSpPr>
              <p:spPr>
                <a:xfrm flipH="1" flipV="1">
                  <a:off x="6501580" y="4801334"/>
                  <a:ext cx="424264" cy="4557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009530" y="5257108"/>
                  <a:ext cx="0" cy="10939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8" idx="0"/>
                </p:cNvCxnSpPr>
                <p:nvPr/>
              </p:nvCxnSpPr>
              <p:spPr>
                <a:xfrm>
                  <a:off x="5877571" y="5125865"/>
                  <a:ext cx="169" cy="121726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727699" y="6343134"/>
                  <a:ext cx="300082" cy="369332"/>
                </a:xfrm>
                <a:prstGeom prst="rect">
                  <a:avLst/>
                </a:prstGeom>
                <a:noFill/>
              </p:spPr>
              <p:txBody>
                <a:bodyPr wrap="none" rtlCol="0">
                  <a:spAutoFit/>
                </a:bodyPr>
                <a:lstStyle/>
                <a:p>
                  <a:r>
                    <a:rPr lang="en-US" dirty="0" smtClean="0">
                      <a:latin typeface="Gill Sans Light"/>
                      <a:cs typeface="Gill Sans Light"/>
                    </a:rPr>
                    <a:t>1                                 </a:t>
                  </a:r>
                  <a:endParaRPr lang="en-US" dirty="0">
                    <a:latin typeface="Gill Sans Light"/>
                    <a:cs typeface="Gill Sans Light"/>
                  </a:endParaRPr>
                </a:p>
              </p:txBody>
            </p:sp>
            <p:cxnSp>
              <p:nvCxnSpPr>
                <p:cNvPr id="31" name="Straight Connector 30"/>
                <p:cNvCxnSpPr/>
                <p:nvPr/>
              </p:nvCxnSpPr>
              <p:spPr>
                <a:xfrm>
                  <a:off x="7524328" y="6220969"/>
                  <a:ext cx="0" cy="16713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7345629" y="6398108"/>
                      <a:ext cx="784126" cy="369332"/>
                    </a:xfrm>
                    <a:prstGeom prst="rect">
                      <a:avLst/>
                    </a:prstGeom>
                    <a:noFill/>
                  </p:spPr>
                  <p:txBody>
                    <a:bodyPr wrap="none" rtlCol="0">
                      <a:spAutoFit/>
                    </a:bodyPr>
                    <a:lstStyle/>
                    <a:p>
                      <a:endParaRPr lang="en-US" dirty="0">
                        <a:latin typeface="Gill Sans Light"/>
                        <a:cs typeface="Gill Sans Ligh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7345629" y="6398108"/>
                      <a:ext cx="466731" cy="369332"/>
                    </a:xfrm>
                    <a:prstGeom prst="rect">
                      <a:avLst/>
                    </a:prstGeom>
                    <a:blipFill rotWithShape="1">
                      <a:blip r:embed="rId8"/>
                      <a:stretch>
                        <a:fillRect/>
                      </a:stretch>
                    </a:blipFill>
                  </p:spPr>
                  <p:txBody>
                    <a:bodyPr/>
                    <a:lstStyle/>
                    <a:p>
                      <a:r>
                        <a:rPr lang="en-US">
                          <a:noFill/>
                        </a:rPr>
                        <a:t> </a:t>
                      </a:r>
                    </a:p>
                  </p:txBody>
                </p:sp>
              </mc:Fallback>
            </mc:AlternateContent>
          </p:grpSp>
          <p:sp>
            <p:nvSpPr>
              <p:cNvPr id="20" name="Freeform 19"/>
              <p:cNvSpPr/>
              <p:nvPr/>
            </p:nvSpPr>
            <p:spPr>
              <a:xfrm>
                <a:off x="3308050" y="5105400"/>
                <a:ext cx="2136555" cy="303416"/>
              </a:xfrm>
              <a:custGeom>
                <a:avLst/>
                <a:gdLst>
                  <a:gd name="connsiteX0" fmla="*/ 0 w 1979629"/>
                  <a:gd name="connsiteY0" fmla="*/ 0 h 303416"/>
                  <a:gd name="connsiteX1" fmla="*/ 1451728 w 1979629"/>
                  <a:gd name="connsiteY1" fmla="*/ 301658 h 303416"/>
                  <a:gd name="connsiteX2" fmla="*/ 1979629 w 1979629"/>
                  <a:gd name="connsiteY2" fmla="*/ 131976 h 303416"/>
                </a:gdLst>
                <a:ahLst/>
                <a:cxnLst>
                  <a:cxn ang="0">
                    <a:pos x="connsiteX0" y="connsiteY0"/>
                  </a:cxn>
                  <a:cxn ang="0">
                    <a:pos x="connsiteX1" y="connsiteY1"/>
                  </a:cxn>
                  <a:cxn ang="0">
                    <a:pos x="connsiteX2" y="connsiteY2"/>
                  </a:cxn>
                </a:cxnLst>
                <a:rect l="l" t="t" r="r" b="b"/>
                <a:pathLst>
                  <a:path w="1979629" h="303416">
                    <a:moveTo>
                      <a:pt x="0" y="0"/>
                    </a:moveTo>
                    <a:cubicBezTo>
                      <a:pt x="560895" y="139831"/>
                      <a:pt x="1121790" y="279662"/>
                      <a:pt x="1451728" y="301658"/>
                    </a:cubicBezTo>
                    <a:cubicBezTo>
                      <a:pt x="1781666" y="323654"/>
                      <a:pt x="1979629" y="131976"/>
                      <a:pt x="1979629" y="13197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21" name="Freeform 20"/>
              <p:cNvSpPr/>
              <p:nvPr/>
            </p:nvSpPr>
            <p:spPr>
              <a:xfrm>
                <a:off x="3311749" y="5109328"/>
                <a:ext cx="2115401" cy="1094126"/>
              </a:xfrm>
              <a:custGeom>
                <a:avLst/>
                <a:gdLst>
                  <a:gd name="connsiteX0" fmla="*/ 0 w 2479249"/>
                  <a:gd name="connsiteY0" fmla="*/ 0 h 1094126"/>
                  <a:gd name="connsiteX1" fmla="*/ 1904214 w 2479249"/>
                  <a:gd name="connsiteY1" fmla="*/ 1093509 h 1094126"/>
                  <a:gd name="connsiteX2" fmla="*/ 2479249 w 2479249"/>
                  <a:gd name="connsiteY2" fmla="*/ 169682 h 1094126"/>
                </a:gdLst>
                <a:ahLst/>
                <a:cxnLst>
                  <a:cxn ang="0">
                    <a:pos x="connsiteX0" y="connsiteY0"/>
                  </a:cxn>
                  <a:cxn ang="0">
                    <a:pos x="connsiteX1" y="connsiteY1"/>
                  </a:cxn>
                  <a:cxn ang="0">
                    <a:pos x="connsiteX2" y="connsiteY2"/>
                  </a:cxn>
                </a:cxnLst>
                <a:rect l="l" t="t" r="r" b="b"/>
                <a:pathLst>
                  <a:path w="2479249" h="1094126">
                    <a:moveTo>
                      <a:pt x="0" y="0"/>
                    </a:moveTo>
                    <a:cubicBezTo>
                      <a:pt x="745503" y="532614"/>
                      <a:pt x="1491006" y="1065229"/>
                      <a:pt x="1904214" y="1093509"/>
                    </a:cubicBezTo>
                    <a:cubicBezTo>
                      <a:pt x="2317422" y="1121789"/>
                      <a:pt x="2479249" y="169682"/>
                      <a:pt x="2479249" y="169682"/>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cxnSp>
            <p:nvCxnSpPr>
              <p:cNvPr id="39" name="Straight Arrow Connector 38"/>
              <p:cNvCxnSpPr/>
              <p:nvPr/>
            </p:nvCxnSpPr>
            <p:spPr>
              <a:xfrm flipV="1">
                <a:off x="5444605" y="4616668"/>
                <a:ext cx="208643" cy="5711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327973" y="4247336"/>
                <a:ext cx="1005083" cy="369332"/>
              </a:xfrm>
              <a:prstGeom prst="rect">
                <a:avLst/>
              </a:prstGeom>
              <a:noFill/>
              <a:ln>
                <a:noFill/>
              </a:ln>
            </p:spPr>
            <p:txBody>
              <a:bodyPr wrap="none" rtlCol="0">
                <a:spAutoFit/>
              </a:bodyPr>
              <a:lstStyle/>
              <a:p>
                <a:r>
                  <a:rPr lang="en-US" dirty="0" err="1">
                    <a:latin typeface="Gill Sans Light"/>
                    <a:cs typeface="Gill Sans Light"/>
                  </a:rPr>
                  <a:t>uncoded</a:t>
                </a:r>
                <a:endParaRPr lang="en-US" dirty="0">
                  <a:latin typeface="Gill Sans Light"/>
                  <a:cs typeface="Gill Sans Light"/>
                </a:endParaRPr>
              </a:p>
            </p:txBody>
          </p:sp>
        </p:grpSp>
        <p:grpSp>
          <p:nvGrpSpPr>
            <p:cNvPr id="25" name="Group 24"/>
            <p:cNvGrpSpPr/>
            <p:nvPr/>
          </p:nvGrpSpPr>
          <p:grpSpPr>
            <a:xfrm>
              <a:off x="1846760" y="5029587"/>
              <a:ext cx="3762091" cy="1444166"/>
              <a:chOff x="1846760" y="5029587"/>
              <a:chExt cx="3762091" cy="1444166"/>
            </a:xfrm>
          </p:grpSpPr>
          <p:grpSp>
            <p:nvGrpSpPr>
              <p:cNvPr id="16" name="Group 15"/>
              <p:cNvGrpSpPr/>
              <p:nvPr/>
            </p:nvGrpSpPr>
            <p:grpSpPr>
              <a:xfrm>
                <a:off x="1846760" y="5029587"/>
                <a:ext cx="3748771" cy="646926"/>
                <a:chOff x="1846760" y="5029587"/>
                <a:chExt cx="3748771" cy="646926"/>
              </a:xfrm>
            </p:grpSpPr>
            <p:pic>
              <p:nvPicPr>
                <p:cNvPr id="7" name="Picture 6"/>
                <p:cNvPicPr>
                  <a:picLocks noChangeAspect="1"/>
                </p:cNvPicPr>
                <p:nvPr/>
              </p:nvPicPr>
              <p:blipFill>
                <a:blip r:embed="rId9"/>
                <a:stretch>
                  <a:fillRect/>
                </a:stretch>
              </p:blipFill>
              <p:spPr>
                <a:xfrm>
                  <a:off x="1846760" y="5029587"/>
                  <a:ext cx="1197185" cy="646926"/>
                </a:xfrm>
                <a:prstGeom prst="rect">
                  <a:avLst/>
                </a:prstGeom>
              </p:spPr>
            </p:pic>
            <p:cxnSp>
              <p:nvCxnSpPr>
                <p:cNvPr id="34" name="Straight Connector 33"/>
                <p:cNvCxnSpPr/>
                <p:nvPr/>
              </p:nvCxnSpPr>
              <p:spPr>
                <a:xfrm>
                  <a:off x="3186150" y="5403812"/>
                  <a:ext cx="2409381" cy="10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303973" y="5895233"/>
                <a:ext cx="3304878" cy="578520"/>
                <a:chOff x="2303973" y="5895233"/>
                <a:chExt cx="3304878" cy="578520"/>
              </a:xfrm>
            </p:grpSpPr>
            <p:pic>
              <p:nvPicPr>
                <p:cNvPr id="4" name="Picture 3"/>
                <p:cNvPicPr>
                  <a:picLocks noChangeAspect="1"/>
                </p:cNvPicPr>
                <p:nvPr/>
              </p:nvPicPr>
              <p:blipFill>
                <a:blip r:embed="rId10"/>
                <a:stretch>
                  <a:fillRect/>
                </a:stretch>
              </p:blipFill>
              <p:spPr>
                <a:xfrm>
                  <a:off x="2303973" y="5895233"/>
                  <a:ext cx="718163" cy="578520"/>
                </a:xfrm>
                <a:prstGeom prst="rect">
                  <a:avLst/>
                </a:prstGeom>
              </p:spPr>
            </p:pic>
            <p:cxnSp>
              <p:nvCxnSpPr>
                <p:cNvPr id="37" name="Straight Connector 36"/>
                <p:cNvCxnSpPr/>
                <p:nvPr/>
              </p:nvCxnSpPr>
              <p:spPr>
                <a:xfrm>
                  <a:off x="3199470" y="6203591"/>
                  <a:ext cx="2409381" cy="100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35"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Coded Computation for </a:t>
            </a:r>
            <a:r>
              <a:rPr lang="en-US" sz="2800">
                <a:solidFill>
                  <a:srgbClr val="000000"/>
                </a:solidFill>
                <a:latin typeface="Gill Sans Light"/>
                <a:cs typeface="Gill Sans Light"/>
              </a:rPr>
              <a:t>Linear Operations</a:t>
            </a:r>
            <a:endParaRPr lang="en-US" sz="2800" dirty="0">
              <a:solidFill>
                <a:srgbClr val="0000FF"/>
              </a:solidFill>
              <a:latin typeface="Gill Sans Light"/>
              <a:cs typeface="Gill Sans Light"/>
            </a:endParaRPr>
          </a:p>
        </p:txBody>
      </p:sp>
      <p:pic>
        <p:nvPicPr>
          <p:cNvPr id="13" name="Picture 12"/>
          <p:cNvPicPr>
            <a:picLocks noChangeAspect="1"/>
          </p:cNvPicPr>
          <p:nvPr/>
        </p:nvPicPr>
        <p:blipFill>
          <a:blip r:embed="rId11"/>
          <a:stretch>
            <a:fillRect/>
          </a:stretch>
        </p:blipFill>
        <p:spPr>
          <a:xfrm>
            <a:off x="3342755" y="3721086"/>
            <a:ext cx="2349500" cy="558800"/>
          </a:xfrm>
          <a:prstGeom prst="rect">
            <a:avLst/>
          </a:prstGeom>
        </p:spPr>
      </p:pic>
      <p:pic>
        <p:nvPicPr>
          <p:cNvPr id="26" name="Picture 25"/>
          <p:cNvPicPr>
            <a:picLocks noChangeAspect="1"/>
          </p:cNvPicPr>
          <p:nvPr/>
        </p:nvPicPr>
        <p:blipFill>
          <a:blip r:embed="rId12"/>
          <a:stretch>
            <a:fillRect/>
          </a:stretch>
        </p:blipFill>
        <p:spPr>
          <a:xfrm>
            <a:off x="4901214" y="2989125"/>
            <a:ext cx="2603500" cy="558800"/>
          </a:xfrm>
          <a:prstGeom prst="rect">
            <a:avLst/>
          </a:prstGeom>
        </p:spPr>
      </p:pic>
      <p:sp>
        <p:nvSpPr>
          <p:cNvPr id="38" name="Rounded Rectangle 37"/>
          <p:cNvSpPr/>
          <p:nvPr/>
        </p:nvSpPr>
        <p:spPr>
          <a:xfrm>
            <a:off x="266704" y="911686"/>
            <a:ext cx="8730289" cy="1779195"/>
          </a:xfrm>
          <a:prstGeom prst="roundRect">
            <a:avLst>
              <a:gd name="adj" fmla="val 0"/>
            </a:avLst>
          </a:prstGeom>
          <a:solidFill>
            <a:srgbClr val="2026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smtClean="0">
                <a:solidFill>
                  <a:srgbClr val="FB3D6C"/>
                </a:solidFill>
                <a:latin typeface="Gill Sans Light"/>
                <a:cs typeface="Gill Sans Light"/>
              </a:rPr>
              <a:t>Assumptions:</a:t>
            </a:r>
          </a:p>
          <a:p>
            <a:pPr marL="342900" indent="-342900">
              <a:buFontTx/>
              <a:buChar char="-"/>
            </a:pPr>
            <a:r>
              <a:rPr lang="en-US" sz="2100" dirty="0" smtClean="0">
                <a:solidFill>
                  <a:schemeClr val="tx1"/>
                </a:solidFill>
                <a:latin typeface="Gill Sans Light"/>
                <a:cs typeface="Gill Sans Light"/>
              </a:rPr>
              <a:t>Linearity </a:t>
            </a:r>
          </a:p>
          <a:p>
            <a:pPr marL="342900" indent="-342900">
              <a:buFontTx/>
              <a:buChar char="-"/>
            </a:pPr>
            <a:r>
              <a:rPr lang="en-US" sz="2100" dirty="0" smtClean="0">
                <a:solidFill>
                  <a:schemeClr val="tx1"/>
                </a:solidFill>
                <a:latin typeface="Gill Sans Light"/>
                <a:cs typeface="Gill Sans Light"/>
              </a:rPr>
              <a:t>Compute time model = constant + exponential RV (shifted exp.)</a:t>
            </a:r>
          </a:p>
          <a:p>
            <a:pPr marL="342900" indent="-342900">
              <a:buFontTx/>
              <a:buChar char="-"/>
            </a:pPr>
            <a:r>
              <a:rPr lang="en-US" sz="2100" dirty="0" smtClean="0">
                <a:solidFill>
                  <a:schemeClr val="tx1"/>
                </a:solidFill>
                <a:latin typeface="Gill Sans Light"/>
                <a:cs typeface="Gill Sans Light"/>
              </a:rPr>
              <a:t>Compute times are </a:t>
            </a:r>
            <a:r>
              <a:rPr lang="en-US" sz="2100" dirty="0" err="1" smtClean="0">
                <a:solidFill>
                  <a:schemeClr val="tx1"/>
                </a:solidFill>
                <a:latin typeface="Gill Sans Light"/>
                <a:cs typeface="Gill Sans Light"/>
              </a:rPr>
              <a:t>i.i.d</a:t>
            </a:r>
            <a:r>
              <a:rPr lang="en-US" sz="2100" dirty="0" smtClean="0">
                <a:solidFill>
                  <a:schemeClr val="tx1"/>
                </a:solidFill>
                <a:latin typeface="Gill Sans Light"/>
                <a:cs typeface="Gill Sans Light"/>
              </a:rPr>
              <a:t>. </a:t>
            </a:r>
            <a:endParaRPr lang="en-US" sz="2100" dirty="0">
              <a:solidFill>
                <a:schemeClr val="tx1"/>
              </a:solidFill>
              <a:latin typeface="Gill Sans Light"/>
              <a:cs typeface="Gill Sans Light"/>
            </a:endParaRPr>
          </a:p>
        </p:txBody>
      </p:sp>
      <p:sp>
        <p:nvSpPr>
          <p:cNvPr id="40" name="TextBox 39"/>
          <p:cNvSpPr txBox="1"/>
          <p:nvPr/>
        </p:nvSpPr>
        <p:spPr>
          <a:xfrm>
            <a:off x="5320901" y="6530112"/>
            <a:ext cx="2682458" cy="369332"/>
          </a:xfrm>
          <a:prstGeom prst="rect">
            <a:avLst/>
          </a:prstGeom>
          <a:noFill/>
        </p:spPr>
        <p:txBody>
          <a:bodyPr wrap="none" rtlCol="0">
            <a:spAutoFit/>
          </a:bodyPr>
          <a:lstStyle/>
          <a:p>
            <a:r>
              <a:rPr lang="en-US" dirty="0">
                <a:latin typeface="Gill Sans Light"/>
                <a:cs typeface="Gill Sans Light"/>
              </a:rPr>
              <a:t>k</a:t>
            </a:r>
            <a:r>
              <a:rPr lang="en-US" dirty="0" smtClean="0">
                <a:latin typeface="Gill Sans Light"/>
                <a:cs typeface="Gill Sans Light"/>
              </a:rPr>
              <a:t> = all nodes - parity nodes                                 </a:t>
            </a:r>
            <a:endParaRPr lang="en-US" dirty="0">
              <a:latin typeface="Gill Sans Light"/>
              <a:cs typeface="Gill Sans Light"/>
            </a:endParaRPr>
          </a:p>
        </p:txBody>
      </p:sp>
    </p:spTree>
    <p:extLst>
      <p:ext uri="{BB962C8B-B14F-4D97-AF65-F5344CB8AC3E}">
        <p14:creationId xmlns:p14="http://schemas.microsoft.com/office/powerpoint/2010/main" val="3859577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ppt_x</p:attrName>
                                        </p:attrNameLst>
                                      </p:cBhvr>
                                      <p:tavLst>
                                        <p:tav tm="0">
                                          <p:val>
                                            <p:strVal val="#ppt_x+#ppt_w*1.125000"/>
                                          </p:val>
                                        </p:tav>
                                        <p:tav tm="100000">
                                          <p:val>
                                            <p:strVal val="#ppt_x"/>
                                          </p:val>
                                        </p:tav>
                                      </p:tavLst>
                                    </p:anim>
                                    <p:animEffect transition="in" filter="wipe(left)">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3816" y="1041927"/>
            <a:ext cx="10550300" cy="3803888"/>
          </a:xfrm>
          <a:prstGeom prst="rect">
            <a:avLst/>
          </a:prstGeom>
          <a:solidFill>
            <a:srgbClr val="FF5D6E">
              <a:alpha val="1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0000"/>
                </a:solidFill>
                <a:latin typeface="Gill Sans Light"/>
                <a:cs typeface="Gill Sans Light"/>
              </a:rPr>
              <a:t>Experimental Results w/ 24 EC2 instances </a:t>
            </a:r>
            <a:endParaRPr lang="en-US" sz="2800" dirty="0">
              <a:solidFill>
                <a:srgbClr val="0000FF"/>
              </a:solidFill>
              <a:latin typeface="Gill Sans Light"/>
              <a:cs typeface="Gill Sans Light"/>
            </a:endParaRPr>
          </a:p>
        </p:txBody>
      </p:sp>
      <p:grpSp>
        <p:nvGrpSpPr>
          <p:cNvPr id="12" name="Group 11"/>
          <p:cNvGrpSpPr/>
          <p:nvPr/>
        </p:nvGrpSpPr>
        <p:grpSpPr>
          <a:xfrm>
            <a:off x="1814460" y="1347537"/>
            <a:ext cx="5974080" cy="4795520"/>
            <a:chOff x="1706880" y="1280160"/>
            <a:chExt cx="5974080" cy="4795520"/>
          </a:xfrm>
        </p:grpSpPr>
        <p:cxnSp>
          <p:nvCxnSpPr>
            <p:cNvPr id="3" name="Straight Arrow Connector 2"/>
            <p:cNvCxnSpPr/>
            <p:nvPr/>
          </p:nvCxnSpPr>
          <p:spPr>
            <a:xfrm>
              <a:off x="1706880" y="6075680"/>
              <a:ext cx="59740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706880" y="1280160"/>
              <a:ext cx="0" cy="479552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8123518" y="5792773"/>
            <a:ext cx="417102" cy="707886"/>
          </a:xfrm>
          <a:prstGeom prst="rect">
            <a:avLst/>
          </a:prstGeom>
          <a:noFill/>
        </p:spPr>
        <p:txBody>
          <a:bodyPr wrap="none" rtlCol="0">
            <a:spAutoFit/>
          </a:bodyPr>
          <a:lstStyle/>
          <a:p>
            <a:r>
              <a:rPr lang="en-US" sz="4000" dirty="0">
                <a:latin typeface="Gill Sans Light"/>
                <a:cs typeface="Gill Sans Light"/>
              </a:rPr>
              <a:t>k</a:t>
            </a:r>
          </a:p>
        </p:txBody>
      </p:sp>
      <p:sp>
        <p:nvSpPr>
          <p:cNvPr id="14" name="TextBox 13"/>
          <p:cNvSpPr txBox="1"/>
          <p:nvPr/>
        </p:nvSpPr>
        <p:spPr>
          <a:xfrm>
            <a:off x="124837" y="1117196"/>
            <a:ext cx="1106393" cy="1323439"/>
          </a:xfrm>
          <a:prstGeom prst="rect">
            <a:avLst/>
          </a:prstGeom>
          <a:noFill/>
        </p:spPr>
        <p:txBody>
          <a:bodyPr wrap="none" rtlCol="0">
            <a:spAutoFit/>
          </a:bodyPr>
          <a:lstStyle/>
          <a:p>
            <a:pPr algn="ctr"/>
            <a:r>
              <a:rPr lang="en-US" sz="4000" dirty="0">
                <a:latin typeface="Gill Sans Light"/>
                <a:cs typeface="Gill Sans Light"/>
              </a:rPr>
              <a:t>E[T]</a:t>
            </a:r>
          </a:p>
          <a:p>
            <a:pPr algn="ctr"/>
            <a:r>
              <a:rPr lang="en-US" sz="4000" dirty="0">
                <a:latin typeface="Gill Sans Light"/>
                <a:cs typeface="Gill Sans Light"/>
              </a:rPr>
              <a:t>(</a:t>
            </a:r>
            <a:r>
              <a:rPr lang="en-US" sz="4000" dirty="0" err="1">
                <a:latin typeface="Gill Sans Light"/>
                <a:cs typeface="Gill Sans Light"/>
              </a:rPr>
              <a:t>ms</a:t>
            </a:r>
            <a:r>
              <a:rPr lang="en-US" sz="4000" dirty="0">
                <a:latin typeface="Gill Sans Light"/>
                <a:cs typeface="Gill Sans Light"/>
              </a:rPr>
              <a:t>)</a:t>
            </a:r>
          </a:p>
        </p:txBody>
      </p:sp>
      <p:sp>
        <p:nvSpPr>
          <p:cNvPr id="15" name="TextBox 14"/>
          <p:cNvSpPr txBox="1"/>
          <p:nvPr/>
        </p:nvSpPr>
        <p:spPr>
          <a:xfrm>
            <a:off x="1231228" y="1347537"/>
            <a:ext cx="535724" cy="369332"/>
          </a:xfrm>
          <a:prstGeom prst="rect">
            <a:avLst/>
          </a:prstGeom>
          <a:noFill/>
        </p:spPr>
        <p:txBody>
          <a:bodyPr wrap="none" rtlCol="0">
            <a:spAutoFit/>
          </a:bodyPr>
          <a:lstStyle/>
          <a:p>
            <a:r>
              <a:rPr lang="en-US"/>
              <a:t>500</a:t>
            </a:r>
          </a:p>
        </p:txBody>
      </p:sp>
      <p:sp>
        <p:nvSpPr>
          <p:cNvPr id="16" name="TextBox 15"/>
          <p:cNvSpPr txBox="1"/>
          <p:nvPr/>
        </p:nvSpPr>
        <p:spPr>
          <a:xfrm>
            <a:off x="1231228" y="2879450"/>
            <a:ext cx="535724" cy="369332"/>
          </a:xfrm>
          <a:prstGeom prst="rect">
            <a:avLst/>
          </a:prstGeom>
          <a:noFill/>
        </p:spPr>
        <p:txBody>
          <a:bodyPr wrap="none" rtlCol="0">
            <a:spAutoFit/>
          </a:bodyPr>
          <a:lstStyle/>
          <a:p>
            <a:r>
              <a:rPr lang="en-US" dirty="0"/>
              <a:t>400</a:t>
            </a:r>
          </a:p>
        </p:txBody>
      </p:sp>
      <p:sp>
        <p:nvSpPr>
          <p:cNvPr id="17" name="TextBox 16"/>
          <p:cNvSpPr txBox="1"/>
          <p:nvPr/>
        </p:nvSpPr>
        <p:spPr>
          <a:xfrm>
            <a:off x="1231228" y="4411363"/>
            <a:ext cx="535724" cy="369332"/>
          </a:xfrm>
          <a:prstGeom prst="rect">
            <a:avLst/>
          </a:prstGeom>
          <a:noFill/>
        </p:spPr>
        <p:txBody>
          <a:bodyPr wrap="none" rtlCol="0">
            <a:spAutoFit/>
          </a:bodyPr>
          <a:lstStyle/>
          <a:p>
            <a:r>
              <a:rPr lang="en-US" dirty="0"/>
              <a:t>300</a:t>
            </a:r>
          </a:p>
        </p:txBody>
      </p:sp>
      <p:sp>
        <p:nvSpPr>
          <p:cNvPr id="18" name="TextBox 17"/>
          <p:cNvSpPr txBox="1"/>
          <p:nvPr/>
        </p:nvSpPr>
        <p:spPr>
          <a:xfrm>
            <a:off x="1234164" y="5914605"/>
            <a:ext cx="535724" cy="369332"/>
          </a:xfrm>
          <a:prstGeom prst="rect">
            <a:avLst/>
          </a:prstGeom>
          <a:noFill/>
        </p:spPr>
        <p:txBody>
          <a:bodyPr wrap="none" rtlCol="0">
            <a:spAutoFit/>
          </a:bodyPr>
          <a:lstStyle/>
          <a:p>
            <a:r>
              <a:rPr lang="en-US" dirty="0"/>
              <a:t>200</a:t>
            </a:r>
          </a:p>
        </p:txBody>
      </p:sp>
      <p:sp>
        <p:nvSpPr>
          <p:cNvPr id="20" name="TextBox 19"/>
          <p:cNvSpPr txBox="1"/>
          <p:nvPr/>
        </p:nvSpPr>
        <p:spPr>
          <a:xfrm>
            <a:off x="1684695" y="6245921"/>
            <a:ext cx="6417141" cy="369332"/>
          </a:xfrm>
          <a:prstGeom prst="rect">
            <a:avLst/>
          </a:prstGeom>
          <a:noFill/>
        </p:spPr>
        <p:txBody>
          <a:bodyPr wrap="none" rtlCol="0">
            <a:spAutoFit/>
          </a:bodyPr>
          <a:lstStyle/>
          <a:p>
            <a:r>
              <a:rPr lang="en-US"/>
              <a:t>6           8         10          12        14        16        18        20        22        24</a:t>
            </a:r>
            <a:endParaRPr lang="en-US" dirty="0"/>
          </a:p>
        </p:txBody>
      </p:sp>
      <p:grpSp>
        <p:nvGrpSpPr>
          <p:cNvPr id="52" name="Group 51"/>
          <p:cNvGrpSpPr/>
          <p:nvPr/>
        </p:nvGrpSpPr>
        <p:grpSpPr>
          <a:xfrm>
            <a:off x="1814460" y="1599512"/>
            <a:ext cx="5926936" cy="3423407"/>
            <a:chOff x="1606704" y="1118790"/>
            <a:chExt cx="5926936" cy="3423407"/>
          </a:xfrm>
        </p:grpSpPr>
        <p:cxnSp>
          <p:nvCxnSpPr>
            <p:cNvPr id="32" name="Straight Connector 31"/>
            <p:cNvCxnSpPr/>
            <p:nvPr/>
          </p:nvCxnSpPr>
          <p:spPr>
            <a:xfrm flipH="1">
              <a:off x="3592840" y="4386203"/>
              <a:ext cx="3940800" cy="15162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90113" y="3339011"/>
              <a:ext cx="1323947" cy="120318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606704" y="1118790"/>
              <a:ext cx="691780" cy="2232374"/>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grpSp>
        <p:nvGrpSpPr>
          <p:cNvPr id="107" name="Group 106"/>
          <p:cNvGrpSpPr/>
          <p:nvPr/>
        </p:nvGrpSpPr>
        <p:grpSpPr>
          <a:xfrm>
            <a:off x="2364077" y="3988990"/>
            <a:ext cx="5058704" cy="2242090"/>
            <a:chOff x="2364077" y="3988990"/>
            <a:chExt cx="5058704" cy="2242090"/>
          </a:xfrm>
        </p:grpSpPr>
        <p:grpSp>
          <p:nvGrpSpPr>
            <p:cNvPr id="80" name="Group 79"/>
            <p:cNvGrpSpPr/>
            <p:nvPr/>
          </p:nvGrpSpPr>
          <p:grpSpPr>
            <a:xfrm>
              <a:off x="2462833" y="4094041"/>
              <a:ext cx="4959948" cy="2044203"/>
              <a:chOff x="2355253" y="4026664"/>
              <a:chExt cx="4959948" cy="2044203"/>
            </a:xfrm>
          </p:grpSpPr>
          <p:cxnSp>
            <p:nvCxnSpPr>
              <p:cNvPr id="54" name="Straight Connector 53"/>
              <p:cNvCxnSpPr/>
              <p:nvPr/>
            </p:nvCxnSpPr>
            <p:spPr>
              <a:xfrm flipH="1">
                <a:off x="6968691" y="5611528"/>
                <a:ext cx="346510" cy="2616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333423" y="5875625"/>
                <a:ext cx="635268" cy="1668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5663416" y="5959047"/>
                <a:ext cx="670007" cy="834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005138" y="5990001"/>
                <a:ext cx="658278" cy="808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4335131" y="5847228"/>
                <a:ext cx="693017" cy="22363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3693017" y="5473800"/>
                <a:ext cx="649379" cy="3822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023011" y="4921084"/>
                <a:ext cx="684117" cy="5831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2355253" y="4026664"/>
                <a:ext cx="697009" cy="9245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5661165" y="589390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005714" y="5998531"/>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339749" y="57754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3670505" y="5427017"/>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3023502" y="4838062"/>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2364077" y="3988990"/>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4649875" y="5080208"/>
            <a:ext cx="2089020" cy="901330"/>
            <a:chOff x="4544397" y="5012973"/>
            <a:chExt cx="2089020" cy="901330"/>
          </a:xfrm>
        </p:grpSpPr>
        <p:sp>
          <p:nvSpPr>
            <p:cNvPr id="90" name="TextBox 89"/>
            <p:cNvSpPr txBox="1"/>
            <p:nvPr/>
          </p:nvSpPr>
          <p:spPr>
            <a:xfrm>
              <a:off x="4973137" y="5111393"/>
              <a:ext cx="1660280" cy="369332"/>
            </a:xfrm>
            <a:prstGeom prst="rect">
              <a:avLst/>
            </a:prstGeom>
            <a:solidFill>
              <a:schemeClr val="accent5">
                <a:lumMod val="40000"/>
                <a:lumOff val="60000"/>
              </a:schemeClr>
            </a:solidFill>
          </p:spPr>
          <p:txBody>
            <a:bodyPr wrap="none" rtlCol="0">
              <a:spAutoFit/>
            </a:bodyPr>
            <a:lstStyle/>
            <a:p>
              <a:r>
                <a:rPr lang="en-US" dirty="0"/>
                <a:t>&gt;</a:t>
              </a:r>
              <a:r>
                <a:rPr lang="en-US" dirty="0" smtClean="0"/>
                <a:t> 30% </a:t>
              </a:r>
              <a:r>
                <a:rPr lang="en-US" dirty="0"/>
                <a:t>speed up</a:t>
              </a:r>
            </a:p>
          </p:txBody>
        </p:sp>
        <p:sp>
          <p:nvSpPr>
            <p:cNvPr id="91" name="Up-Down Arrow 90"/>
            <p:cNvSpPr/>
            <p:nvPr/>
          </p:nvSpPr>
          <p:spPr>
            <a:xfrm>
              <a:off x="4544397" y="5012973"/>
              <a:ext cx="353737" cy="90133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7326924" y="4009942"/>
            <a:ext cx="1030795" cy="944397"/>
            <a:chOff x="7326922" y="4009940"/>
            <a:chExt cx="1030795" cy="944397"/>
          </a:xfrm>
        </p:grpSpPr>
        <p:sp>
          <p:nvSpPr>
            <p:cNvPr id="19" name="Triangle 18"/>
            <p:cNvSpPr/>
            <p:nvPr/>
          </p:nvSpPr>
          <p:spPr>
            <a:xfrm>
              <a:off x="7554860" y="463937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7326922" y="4009940"/>
              <a:ext cx="1030795" cy="646331"/>
            </a:xfrm>
            <a:prstGeom prst="rect">
              <a:avLst/>
            </a:prstGeom>
            <a:noFill/>
          </p:spPr>
          <p:txBody>
            <a:bodyPr wrap="none" rtlCol="0">
              <a:spAutoFit/>
            </a:bodyPr>
            <a:lstStyle/>
            <a:p>
              <a:pPr algn="ctr"/>
              <a:r>
                <a:rPr lang="en-US" dirty="0"/>
                <a:t>uncoded</a:t>
              </a:r>
              <a:br>
                <a:rPr lang="en-US" dirty="0"/>
              </a:br>
              <a:r>
                <a:rPr lang="en-US" dirty="0"/>
                <a:t>(1-rep)</a:t>
              </a:r>
            </a:p>
          </p:txBody>
        </p:sp>
      </p:grpSp>
      <p:grpSp>
        <p:nvGrpSpPr>
          <p:cNvPr id="100" name="Group 99"/>
          <p:cNvGrpSpPr/>
          <p:nvPr/>
        </p:nvGrpSpPr>
        <p:grpSpPr>
          <a:xfrm>
            <a:off x="3614062" y="4443987"/>
            <a:ext cx="725689" cy="661976"/>
            <a:chOff x="3614060" y="4443987"/>
            <a:chExt cx="725689" cy="661976"/>
          </a:xfrm>
        </p:grpSpPr>
        <p:sp>
          <p:nvSpPr>
            <p:cNvPr id="21" name="Triangle 20"/>
            <p:cNvSpPr/>
            <p:nvPr/>
          </p:nvSpPr>
          <p:spPr>
            <a:xfrm>
              <a:off x="3614060" y="479100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3653151" y="4443987"/>
              <a:ext cx="686598" cy="369332"/>
            </a:xfrm>
            <a:prstGeom prst="rect">
              <a:avLst/>
            </a:prstGeom>
            <a:noFill/>
          </p:spPr>
          <p:txBody>
            <a:bodyPr wrap="none" rtlCol="0">
              <a:spAutoFit/>
            </a:bodyPr>
            <a:lstStyle/>
            <a:p>
              <a:r>
                <a:rPr lang="en-US" dirty="0"/>
                <a:t>2-rep</a:t>
              </a:r>
            </a:p>
          </p:txBody>
        </p:sp>
      </p:grpSp>
      <p:grpSp>
        <p:nvGrpSpPr>
          <p:cNvPr id="101" name="Group 100"/>
          <p:cNvGrpSpPr/>
          <p:nvPr/>
        </p:nvGrpSpPr>
        <p:grpSpPr>
          <a:xfrm>
            <a:off x="2337007" y="3097638"/>
            <a:ext cx="864523" cy="805141"/>
            <a:chOff x="2290113" y="3097636"/>
            <a:chExt cx="864523" cy="805141"/>
          </a:xfrm>
        </p:grpSpPr>
        <p:sp>
          <p:nvSpPr>
            <p:cNvPr id="22" name="Triangle 21"/>
            <p:cNvSpPr/>
            <p:nvPr/>
          </p:nvSpPr>
          <p:spPr>
            <a:xfrm>
              <a:off x="2290113" y="3587817"/>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2468038" y="3097636"/>
              <a:ext cx="686598" cy="369332"/>
            </a:xfrm>
            <a:prstGeom prst="rect">
              <a:avLst/>
            </a:prstGeom>
            <a:noFill/>
          </p:spPr>
          <p:txBody>
            <a:bodyPr wrap="none" rtlCol="0">
              <a:spAutoFit/>
            </a:bodyPr>
            <a:lstStyle/>
            <a:p>
              <a:r>
                <a:rPr lang="en-US"/>
                <a:t>3-rep</a:t>
              </a:r>
            </a:p>
          </p:txBody>
        </p:sp>
      </p:grpSp>
      <p:grpSp>
        <p:nvGrpSpPr>
          <p:cNvPr id="102" name="Group 101"/>
          <p:cNvGrpSpPr/>
          <p:nvPr/>
        </p:nvGrpSpPr>
        <p:grpSpPr>
          <a:xfrm>
            <a:off x="1731587" y="1351152"/>
            <a:ext cx="946133" cy="511900"/>
            <a:chOff x="1684693" y="1315983"/>
            <a:chExt cx="946133" cy="511900"/>
          </a:xfrm>
        </p:grpSpPr>
        <p:sp>
          <p:nvSpPr>
            <p:cNvPr id="23" name="Triangle 22"/>
            <p:cNvSpPr/>
            <p:nvPr/>
          </p:nvSpPr>
          <p:spPr>
            <a:xfrm>
              <a:off x="1684693" y="1512923"/>
              <a:ext cx="345440" cy="314960"/>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944228" y="1315983"/>
              <a:ext cx="686598" cy="369332"/>
            </a:xfrm>
            <a:prstGeom prst="rect">
              <a:avLst/>
            </a:prstGeom>
            <a:noFill/>
          </p:spPr>
          <p:txBody>
            <a:bodyPr wrap="none" rtlCol="0">
              <a:spAutoFit/>
            </a:bodyPr>
            <a:lstStyle/>
            <a:p>
              <a:r>
                <a:rPr lang="en-US" dirty="0"/>
                <a:t>4-rep</a:t>
              </a:r>
            </a:p>
          </p:txBody>
        </p:sp>
      </p:grpSp>
      <p:grpSp>
        <p:nvGrpSpPr>
          <p:cNvPr id="103" name="Group 102"/>
          <p:cNvGrpSpPr/>
          <p:nvPr/>
        </p:nvGrpSpPr>
        <p:grpSpPr>
          <a:xfrm>
            <a:off x="7306508" y="5289247"/>
            <a:ext cx="822865" cy="503526"/>
            <a:chOff x="7306506" y="5289247"/>
            <a:chExt cx="822865" cy="503526"/>
          </a:xfrm>
        </p:grpSpPr>
        <p:sp>
          <p:nvSpPr>
            <p:cNvPr id="81" name="Oval 80"/>
            <p:cNvSpPr/>
            <p:nvPr/>
          </p:nvSpPr>
          <p:spPr>
            <a:xfrm>
              <a:off x="7306506" y="5560224"/>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425332" y="5289247"/>
              <a:ext cx="704039" cy="307777"/>
            </a:xfrm>
            <a:prstGeom prst="rect">
              <a:avLst/>
            </a:prstGeom>
            <a:noFill/>
          </p:spPr>
          <p:txBody>
            <a:bodyPr wrap="none" rtlCol="0">
              <a:spAutoFit/>
            </a:bodyPr>
            <a:lstStyle/>
            <a:p>
              <a:r>
                <a:rPr lang="en-US" sz="1400" dirty="0"/>
                <a:t>(24,23)</a:t>
              </a:r>
            </a:p>
          </p:txBody>
        </p:sp>
      </p:grpSp>
      <p:grpSp>
        <p:nvGrpSpPr>
          <p:cNvPr id="104" name="Group 103"/>
          <p:cNvGrpSpPr/>
          <p:nvPr/>
        </p:nvGrpSpPr>
        <p:grpSpPr>
          <a:xfrm>
            <a:off x="6643718" y="5559993"/>
            <a:ext cx="704039" cy="498573"/>
            <a:chOff x="6643716" y="5559991"/>
            <a:chExt cx="704039" cy="498573"/>
          </a:xfrm>
        </p:grpSpPr>
        <p:sp>
          <p:nvSpPr>
            <p:cNvPr id="82" name="Oval 81"/>
            <p:cNvSpPr/>
            <p:nvPr/>
          </p:nvSpPr>
          <p:spPr>
            <a:xfrm>
              <a:off x="6975264" y="5826015"/>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6643716" y="5559991"/>
              <a:ext cx="704039" cy="307777"/>
            </a:xfrm>
            <a:prstGeom prst="rect">
              <a:avLst/>
            </a:prstGeom>
            <a:noFill/>
          </p:spPr>
          <p:txBody>
            <a:bodyPr wrap="none" rtlCol="0">
              <a:spAutoFit/>
            </a:bodyPr>
            <a:lstStyle/>
            <a:p>
              <a:r>
                <a:rPr lang="en-US" sz="1400" dirty="0"/>
                <a:t>(24,22)</a:t>
              </a:r>
            </a:p>
          </p:txBody>
        </p:sp>
      </p:grpSp>
      <p:grpSp>
        <p:nvGrpSpPr>
          <p:cNvPr id="106" name="Group 105"/>
          <p:cNvGrpSpPr/>
          <p:nvPr/>
        </p:nvGrpSpPr>
        <p:grpSpPr>
          <a:xfrm>
            <a:off x="5960215" y="5722882"/>
            <a:ext cx="704039" cy="491205"/>
            <a:chOff x="5960213" y="5722880"/>
            <a:chExt cx="704039" cy="491205"/>
          </a:xfrm>
        </p:grpSpPr>
        <p:sp>
          <p:nvSpPr>
            <p:cNvPr id="83" name="Oval 82"/>
            <p:cNvSpPr/>
            <p:nvPr/>
          </p:nvSpPr>
          <p:spPr>
            <a:xfrm>
              <a:off x="6315938" y="5981536"/>
              <a:ext cx="232549" cy="2325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5960213" y="5722880"/>
              <a:ext cx="704039" cy="307777"/>
            </a:xfrm>
            <a:prstGeom prst="rect">
              <a:avLst/>
            </a:prstGeom>
            <a:noFill/>
          </p:spPr>
          <p:txBody>
            <a:bodyPr wrap="none" rtlCol="0">
              <a:spAutoFit/>
            </a:bodyPr>
            <a:lstStyle/>
            <a:p>
              <a:r>
                <a:rPr lang="en-US" sz="1400" dirty="0"/>
                <a:t>(24,20)</a:t>
              </a:r>
            </a:p>
          </p:txBody>
        </p:sp>
      </p:grpSp>
      <p:cxnSp>
        <p:nvCxnSpPr>
          <p:cNvPr id="4" name="Straight Connector 3"/>
          <p:cNvCxnSpPr/>
          <p:nvPr/>
        </p:nvCxnSpPr>
        <p:spPr>
          <a:xfrm flipH="1">
            <a:off x="0" y="4840379"/>
            <a:ext cx="9605985" cy="0"/>
          </a:xfrm>
          <a:prstGeom prst="line">
            <a:avLst/>
          </a:prstGeom>
          <a:ln w="76200"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0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648" y="1000285"/>
            <a:ext cx="2628900" cy="1257300"/>
          </a:xfrm>
          <a:prstGeom prst="rect">
            <a:avLst/>
          </a:prstGeom>
        </p:spPr>
      </p:pic>
      <p:sp>
        <p:nvSpPr>
          <p:cNvPr id="11" name="TextBox 10"/>
          <p:cNvSpPr txBox="1"/>
          <p:nvPr/>
        </p:nvSpPr>
        <p:spPr>
          <a:xfrm>
            <a:off x="0" y="1388191"/>
            <a:ext cx="9144000" cy="2046714"/>
          </a:xfrm>
          <a:prstGeom prst="rect">
            <a:avLst/>
          </a:prstGeom>
          <a:noFill/>
        </p:spPr>
        <p:txBody>
          <a:bodyPr wrap="square" rtlCol="0">
            <a:spAutoFit/>
          </a:bodyPr>
          <a:lstStyle/>
          <a:p>
            <a:pPr marL="571500" indent="-571500">
              <a:buFontTx/>
              <a:buChar char="-"/>
            </a:pPr>
            <a:endParaRPr lang="en-US" sz="2800" dirty="0" smtClean="0">
              <a:solidFill>
                <a:srgbClr val="000000"/>
              </a:solidFill>
              <a:latin typeface="Gill Sans Light"/>
              <a:cs typeface="Gill Sans Light"/>
            </a:endParaRPr>
          </a:p>
          <a:p>
            <a:pPr marL="571500" indent="-571500">
              <a:buFontTx/>
              <a:buChar char="-"/>
            </a:pPr>
            <a:endParaRPr lang="en-US" sz="2800" dirty="0">
              <a:solidFill>
                <a:srgbClr val="000000"/>
              </a:solidFill>
              <a:latin typeface="Gill Sans Light"/>
              <a:cs typeface="Gill Sans Light"/>
            </a:endParaRPr>
          </a:p>
          <a:p>
            <a:endParaRPr lang="en-US" sz="2800" dirty="0" smtClean="0">
              <a:solidFill>
                <a:srgbClr val="000000"/>
              </a:solidFill>
              <a:latin typeface="Gill Sans Light"/>
              <a:cs typeface="Gill Sans Light"/>
            </a:endParaRPr>
          </a:p>
          <a:p>
            <a:pPr marL="571500" indent="-571500">
              <a:buFontTx/>
              <a:buChar char="-"/>
            </a:pPr>
            <a:r>
              <a:rPr lang="en-US" sz="2800" b="1" dirty="0" smtClean="0">
                <a:solidFill>
                  <a:srgbClr val="000000"/>
                </a:solidFill>
                <a:latin typeface="Gill Sans Light"/>
                <a:cs typeface="Gill Sans Light"/>
              </a:rPr>
              <a:t>Goal:</a:t>
            </a:r>
            <a:r>
              <a:rPr lang="en-US" sz="2800" b="1" dirty="0">
                <a:solidFill>
                  <a:srgbClr val="000000"/>
                </a:solidFill>
                <a:latin typeface="Gill Sans Light"/>
                <a:cs typeface="Gill Sans Light"/>
              </a:rPr>
              <a:t>  </a:t>
            </a:r>
            <a:r>
              <a:rPr lang="en-US" sz="2800" i="1" dirty="0" smtClean="0">
                <a:solidFill>
                  <a:srgbClr val="000000"/>
                </a:solidFill>
                <a:latin typeface="Gill Sans Light"/>
                <a:cs typeface="Gill Sans Light"/>
              </a:rPr>
              <a:t>Minimize losses</a:t>
            </a:r>
          </a:p>
          <a:p>
            <a:endParaRPr lang="en-US" sz="1500" dirty="0">
              <a:solidFill>
                <a:srgbClr val="000000"/>
              </a:solidFill>
              <a:latin typeface="Gill Sans Light"/>
              <a:cs typeface="Gill Sans Light"/>
            </a:endParaRPr>
          </a:p>
        </p:txBody>
      </p:sp>
      <p:sp>
        <p:nvSpPr>
          <p:cNvPr id="12" name="Rectangle 11"/>
          <p:cNvSpPr/>
          <p:nvPr/>
        </p:nvSpPr>
        <p:spPr>
          <a:xfrm>
            <a:off x="5624840" y="2028509"/>
            <a:ext cx="2675082" cy="618123"/>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loss for data point </a:t>
            </a:r>
            <a:r>
              <a:rPr lang="en-US" sz="2500" dirty="0" err="1" smtClean="0">
                <a:latin typeface="Gill Sans Light"/>
                <a:cs typeface="Gill Sans Light"/>
              </a:rPr>
              <a:t>i</a:t>
            </a:r>
            <a:endParaRPr lang="en-US" sz="2500" dirty="0">
              <a:latin typeface="Gill Sans Light"/>
              <a:cs typeface="Gill Sans Light"/>
            </a:endParaRPr>
          </a:p>
        </p:txBody>
      </p:sp>
      <p:cxnSp>
        <p:nvCxnSpPr>
          <p:cNvPr id="6" name="Curved Connector 5"/>
          <p:cNvCxnSpPr>
            <a:stCxn id="12" idx="1"/>
          </p:cNvCxnSpPr>
          <p:nvPr/>
        </p:nvCxnSpPr>
        <p:spPr>
          <a:xfrm rot="10800000">
            <a:off x="5187460" y="1868489"/>
            <a:ext cx="437381" cy="469082"/>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0" y="3623641"/>
            <a:ext cx="9144000" cy="747856"/>
          </a:xfrm>
          <a:prstGeom prst="rect">
            <a:avLst/>
          </a:prstGeom>
          <a:solidFill>
            <a:srgbClr val="0C1268">
              <a:alpha val="88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latin typeface="Gill Sans Light"/>
                <a:cs typeface="Gill Sans Light"/>
              </a:rPr>
              <a:t>SGD</a:t>
            </a:r>
            <a:r>
              <a:rPr lang="en-US" sz="3000" i="1" dirty="0" smtClean="0">
                <a:latin typeface="Gill Sans Light"/>
                <a:cs typeface="Gill Sans Light"/>
              </a:rPr>
              <a:t>:</a:t>
            </a:r>
            <a:r>
              <a:rPr lang="en-US" sz="3000" i="1" dirty="0">
                <a:latin typeface="Gill Sans Light"/>
                <a:cs typeface="Gill Sans Light"/>
              </a:rPr>
              <a:t>  </a:t>
            </a:r>
            <a:r>
              <a:rPr lang="en-US" sz="3000" dirty="0" smtClean="0">
                <a:latin typeface="Gill Sans Light"/>
                <a:cs typeface="Gill Sans Light"/>
              </a:rPr>
              <a:t>An </a:t>
            </a:r>
            <a:r>
              <a:rPr lang="en-US" sz="3200" i="1" dirty="0" err="1">
                <a:latin typeface="Gill Sans Light"/>
                <a:cs typeface="Gill Sans Light"/>
              </a:rPr>
              <a:t>Über</a:t>
            </a:r>
            <a:r>
              <a:rPr lang="en-US" sz="3000" dirty="0" smtClean="0">
                <a:latin typeface="Gill Sans Light"/>
                <a:cs typeface="Gill Sans Light"/>
              </a:rPr>
              <a:t>-algorithm</a:t>
            </a:r>
            <a:endParaRPr lang="en-US" sz="3000" dirty="0">
              <a:latin typeface="Gill Sans Light"/>
              <a:cs typeface="Gill Sans Light"/>
            </a:endParaRPr>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3040" y="4990625"/>
            <a:ext cx="6217920" cy="563880"/>
          </a:xfrm>
          <a:prstGeom prst="rect">
            <a:avLst/>
          </a:prstGeom>
        </p:spPr>
      </p:pic>
      <p:sp>
        <p:nvSpPr>
          <p:cNvPr id="9" name="Rectangle 8"/>
          <p:cNvSpPr/>
          <p:nvPr/>
        </p:nvSpPr>
        <p:spPr>
          <a:xfrm>
            <a:off x="0" y="931331"/>
            <a:ext cx="9144000" cy="5762702"/>
          </a:xfrm>
          <a:prstGeom prst="rect">
            <a:avLst/>
          </a:prstGeom>
          <a:solidFill>
            <a:srgbClr val="0E173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latin typeface="Gill Sans Light"/>
                <a:cs typeface="Gill Sans Light"/>
              </a:rPr>
              <a:t>Different names and flavors</a:t>
            </a:r>
          </a:p>
          <a:p>
            <a:pPr algn="ctr"/>
            <a:endParaRPr lang="en-US" sz="2000" dirty="0" smtClean="0">
              <a:latin typeface="Gill Sans Light"/>
              <a:cs typeface="Gill Sans Light"/>
            </a:endParaRPr>
          </a:p>
          <a:p>
            <a:pPr algn="ctr"/>
            <a:r>
              <a:rPr lang="en-US" sz="3000" u="sng" dirty="0" smtClean="0">
                <a:solidFill>
                  <a:srgbClr val="F98F96"/>
                </a:solidFill>
                <a:latin typeface="Gill Sans Light"/>
                <a:cs typeface="Gill Sans Light"/>
              </a:rPr>
              <a:t>ML / Optimization / Statistics / EE</a:t>
            </a:r>
          </a:p>
          <a:p>
            <a:pPr algn="ctr"/>
            <a:r>
              <a:rPr lang="en-US" sz="2300" b="1" i="1" dirty="0" smtClean="0">
                <a:solidFill>
                  <a:srgbClr val="FFFFFF"/>
                </a:solidFill>
                <a:latin typeface="Gill Sans Light"/>
                <a:cs typeface="Gill Sans Light"/>
              </a:rPr>
              <a:t>Perceptron</a:t>
            </a:r>
          </a:p>
          <a:p>
            <a:pPr algn="ctr"/>
            <a:r>
              <a:rPr lang="en-US" sz="2300" b="1" i="1" dirty="0" smtClean="0">
                <a:solidFill>
                  <a:srgbClr val="FFFFFF"/>
                </a:solidFill>
                <a:latin typeface="Gill Sans Light"/>
                <a:cs typeface="Gill Sans Light"/>
              </a:rPr>
              <a:t>Incremental Gradient</a:t>
            </a:r>
          </a:p>
          <a:p>
            <a:pPr algn="ctr"/>
            <a:r>
              <a:rPr lang="en-US" sz="2300" b="1" i="1" dirty="0">
                <a:solidFill>
                  <a:srgbClr val="FFFFFF"/>
                </a:solidFill>
                <a:latin typeface="Gill Sans Light"/>
                <a:cs typeface="Gill Sans Light"/>
              </a:rPr>
              <a:t>Back Propagation (</a:t>
            </a:r>
            <a:r>
              <a:rPr lang="en-US" sz="2300" b="1" i="1" dirty="0" smtClean="0">
                <a:solidFill>
                  <a:srgbClr val="FFFFFF"/>
                </a:solidFill>
                <a:latin typeface="Gill Sans Light"/>
                <a:cs typeface="Gill Sans Light"/>
              </a:rPr>
              <a:t>NNs)</a:t>
            </a:r>
          </a:p>
          <a:p>
            <a:pPr algn="ctr"/>
            <a:r>
              <a:rPr lang="en-US" sz="2300" b="1" i="1" dirty="0" err="1" smtClean="0">
                <a:solidFill>
                  <a:srgbClr val="FFFFFF"/>
                </a:solidFill>
                <a:latin typeface="Gill Sans Light"/>
                <a:cs typeface="Gill Sans Light"/>
              </a:rPr>
              <a:t>Oja’s</a:t>
            </a:r>
            <a:r>
              <a:rPr lang="en-US" sz="2300" b="1" i="1" dirty="0" smtClean="0">
                <a:solidFill>
                  <a:srgbClr val="FFFFFF"/>
                </a:solidFill>
                <a:latin typeface="Gill Sans Light"/>
                <a:cs typeface="Gill Sans Light"/>
              </a:rPr>
              <a:t> </a:t>
            </a:r>
            <a:r>
              <a:rPr lang="en-US" sz="2300" b="1" i="1" dirty="0">
                <a:solidFill>
                  <a:srgbClr val="FFFFFF"/>
                </a:solidFill>
                <a:latin typeface="Gill Sans Light"/>
                <a:cs typeface="Gill Sans Light"/>
              </a:rPr>
              <a:t>iteration (PCA</a:t>
            </a:r>
            <a:r>
              <a:rPr lang="en-US" sz="2300" b="1" i="1" dirty="0" smtClean="0">
                <a:solidFill>
                  <a:srgbClr val="FFFFFF"/>
                </a:solidFill>
                <a:latin typeface="Gill Sans Light"/>
                <a:cs typeface="Gill Sans Light"/>
              </a:rPr>
              <a:t>)</a:t>
            </a:r>
          </a:p>
          <a:p>
            <a:pPr algn="ctr"/>
            <a:r>
              <a:rPr lang="en-US" sz="2300" b="1" i="1" dirty="0" smtClean="0">
                <a:solidFill>
                  <a:srgbClr val="FFFFFF"/>
                </a:solidFill>
                <a:latin typeface="Gill Sans Light"/>
                <a:cs typeface="Gill Sans Light"/>
              </a:rPr>
              <a:t>LMS Filter </a:t>
            </a:r>
          </a:p>
          <a:p>
            <a:pPr algn="ctr"/>
            <a:r>
              <a:rPr lang="en-US" sz="2300" b="1" i="1" dirty="0" smtClean="0">
                <a:solidFill>
                  <a:srgbClr val="FFFFFF"/>
                </a:solidFill>
                <a:latin typeface="Gill Sans Light"/>
                <a:cs typeface="Gill Sans Light"/>
              </a:rPr>
              <a:t>…</a:t>
            </a:r>
          </a:p>
          <a:p>
            <a:pPr algn="ctr"/>
            <a:endParaRPr lang="en-US" sz="2800" b="1" i="1" dirty="0">
              <a:solidFill>
                <a:srgbClr val="FFFFFF"/>
              </a:solidFill>
              <a:latin typeface="Gill Sans Light"/>
              <a:cs typeface="Gill Sans Light"/>
            </a:endParaRPr>
          </a:p>
          <a:p>
            <a:pPr algn="ctr"/>
            <a:r>
              <a:rPr lang="en-US" sz="2800" b="1" i="1" dirty="0" smtClean="0">
                <a:solidFill>
                  <a:srgbClr val="FFFFFF"/>
                </a:solidFill>
                <a:latin typeface="Gill Sans Light"/>
                <a:cs typeface="Gill Sans Light"/>
              </a:rPr>
              <a:t>Has been around for a while, </a:t>
            </a:r>
            <a:r>
              <a:rPr lang="en-US" sz="2800" b="1" i="1" dirty="0">
                <a:solidFill>
                  <a:srgbClr val="FFFFFF"/>
                </a:solidFill>
                <a:latin typeface="Gill Sans Light"/>
                <a:cs typeface="Gill Sans Light"/>
              </a:rPr>
              <a:t>f</a:t>
            </a:r>
            <a:r>
              <a:rPr lang="en-US" sz="2800" b="1" i="1" dirty="0" smtClean="0">
                <a:solidFill>
                  <a:srgbClr val="FFFFFF"/>
                </a:solidFill>
                <a:latin typeface="Gill Sans Light"/>
                <a:cs typeface="Gill Sans Light"/>
              </a:rPr>
              <a:t>or good reasons:</a:t>
            </a:r>
          </a:p>
          <a:p>
            <a:pPr marL="457200" indent="-457200" algn="ctr">
              <a:buFontTx/>
              <a:buChar char="-"/>
            </a:pPr>
            <a:r>
              <a:rPr lang="en-US" sz="2500" b="1" dirty="0" smtClean="0">
                <a:solidFill>
                  <a:srgbClr val="FFFFFF"/>
                </a:solidFill>
                <a:latin typeface="Gill Sans Light"/>
                <a:cs typeface="Gill Sans Light"/>
              </a:rPr>
              <a:t>Robust to noise</a:t>
            </a:r>
          </a:p>
          <a:p>
            <a:pPr marL="457200" indent="-457200" algn="ctr">
              <a:buFontTx/>
              <a:buChar char="-"/>
            </a:pPr>
            <a:r>
              <a:rPr lang="en-US" sz="2500" b="1" dirty="0" smtClean="0">
                <a:solidFill>
                  <a:srgbClr val="FFFFFF"/>
                </a:solidFill>
                <a:latin typeface="Gill Sans Light"/>
                <a:cs typeface="Gill Sans Light"/>
              </a:rPr>
              <a:t>Simple to implement</a:t>
            </a:r>
          </a:p>
          <a:p>
            <a:pPr marL="457200" indent="-457200" algn="ctr">
              <a:buFontTx/>
              <a:buChar char="-"/>
            </a:pPr>
            <a:r>
              <a:rPr lang="en-US" sz="2500" b="1" dirty="0" smtClean="0">
                <a:solidFill>
                  <a:srgbClr val="FFFFFF"/>
                </a:solidFill>
                <a:latin typeface="Gill Sans Light"/>
                <a:cs typeface="Gill Sans Light"/>
              </a:rPr>
              <a:t>Near-optimal learning performance *</a:t>
            </a:r>
          </a:p>
          <a:p>
            <a:pPr marL="457200" indent="-457200" algn="ctr">
              <a:buFontTx/>
              <a:buChar char="-"/>
            </a:pPr>
            <a:r>
              <a:rPr lang="en-US" sz="2500" b="1" dirty="0" smtClean="0">
                <a:solidFill>
                  <a:srgbClr val="FFFFFF"/>
                </a:solidFill>
                <a:latin typeface="Gill Sans Light"/>
                <a:cs typeface="Gill Sans Light"/>
              </a:rPr>
              <a:t>Small computational foot-print</a:t>
            </a:r>
          </a:p>
        </p:txBody>
      </p:sp>
      <p:sp>
        <p:nvSpPr>
          <p:cNvPr id="10" name="Rectangle 9"/>
          <p:cNvSpPr/>
          <p:nvPr/>
        </p:nvSpPr>
        <p:spPr>
          <a:xfrm>
            <a:off x="284737" y="901721"/>
            <a:ext cx="8569758" cy="572086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smtClean="0">
                <a:latin typeface="Gill Sans Light"/>
                <a:cs typeface="Gill Sans Light"/>
              </a:rPr>
              <a:t>SGD can take </a:t>
            </a:r>
            <a:r>
              <a:rPr lang="en-US" sz="3400" dirty="0" smtClean="0">
                <a:latin typeface="Gill Sans Light"/>
                <a:cs typeface="Gill Sans Light"/>
              </a:rPr>
              <a:t>10+ days </a:t>
            </a:r>
            <a:r>
              <a:rPr lang="en-US" sz="3400" dirty="0" smtClean="0">
                <a:latin typeface="Gill Sans Light"/>
                <a:cs typeface="Gill Sans Light"/>
              </a:rPr>
              <a:t>on large data sets </a:t>
            </a:r>
          </a:p>
          <a:p>
            <a:pPr algn="ctr"/>
            <a:r>
              <a:rPr lang="en-US" sz="2400" b="1" i="1" dirty="0">
                <a:latin typeface="Gill Sans Light"/>
                <a:cs typeface="Gill Sans Light"/>
              </a:rPr>
              <a:t>[</a:t>
            </a:r>
            <a:r>
              <a:rPr lang="en-US" sz="2400" b="1" i="1" dirty="0" err="1">
                <a:latin typeface="Gill Sans Light"/>
                <a:cs typeface="Gill Sans Light"/>
              </a:rPr>
              <a:t>DawnBench</a:t>
            </a:r>
            <a:r>
              <a:rPr lang="en-US" sz="2400" b="1" i="1" dirty="0">
                <a:latin typeface="Gill Sans Light"/>
                <a:cs typeface="Gill Sans Light"/>
              </a:rPr>
              <a:t>, 2017]</a:t>
            </a:r>
            <a:endParaRPr lang="en-US" sz="1600" b="1" i="1" dirty="0">
              <a:latin typeface="Gill Sans Light"/>
              <a:cs typeface="Gill Sans Light"/>
            </a:endParaRPr>
          </a:p>
          <a:p>
            <a:pPr algn="ctr"/>
            <a:endParaRPr lang="en-US" sz="5500" dirty="0" smtClean="0">
              <a:latin typeface="Gill Sans Light"/>
              <a:cs typeface="Gill Sans Light"/>
            </a:endParaRPr>
          </a:p>
          <a:p>
            <a:pPr algn="ctr"/>
            <a:r>
              <a:rPr lang="en-US" sz="5500" dirty="0" smtClean="0">
                <a:latin typeface="Gill Sans Light"/>
                <a:cs typeface="Gill Sans Light"/>
              </a:rPr>
              <a:t>Goal:</a:t>
            </a:r>
          </a:p>
          <a:p>
            <a:pPr algn="ctr"/>
            <a:r>
              <a:rPr lang="en-US" sz="5500" b="1" i="1" dirty="0" smtClean="0">
                <a:latin typeface="Gill Sans Light"/>
                <a:cs typeface="Gill Sans Light"/>
              </a:rPr>
              <a:t>Speed up Machine Learning</a:t>
            </a:r>
          </a:p>
        </p:txBody>
      </p:sp>
    </p:spTree>
    <p:extLst>
      <p:ext uri="{BB962C8B-B14F-4D97-AF65-F5344CB8AC3E}">
        <p14:creationId xmlns:p14="http://schemas.microsoft.com/office/powerpoint/2010/main" val="3572806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5315" y="224560"/>
            <a:ext cx="8229600" cy="698500"/>
          </a:xfrm>
        </p:spPr>
        <p:txBody>
          <a:bodyPr>
            <a:normAutofit fontScale="90000"/>
          </a:bodyPr>
          <a:lstStyle/>
          <a:p>
            <a:r>
              <a:rPr lang="en-US" dirty="0" smtClean="0">
                <a:latin typeface="Gill Sans Light"/>
                <a:cs typeface="Gill Sans Light"/>
              </a:rPr>
              <a:t>Open problems</a:t>
            </a:r>
            <a:endParaRPr lang="en-US" dirty="0">
              <a:latin typeface="Gill Sans Light"/>
              <a:cs typeface="Gill Sans Light"/>
            </a:endParaRPr>
          </a:p>
        </p:txBody>
      </p:sp>
      <p:sp>
        <p:nvSpPr>
          <p:cNvPr id="12" name="TextBox 11"/>
          <p:cNvSpPr txBox="1"/>
          <p:nvPr/>
        </p:nvSpPr>
        <p:spPr>
          <a:xfrm>
            <a:off x="145144" y="839636"/>
            <a:ext cx="8998856" cy="8057590"/>
          </a:xfrm>
          <a:prstGeom prst="rect">
            <a:avLst/>
          </a:prstGeom>
          <a:noFill/>
        </p:spPr>
        <p:txBody>
          <a:bodyPr wrap="square" rtlCol="0">
            <a:spAutoFit/>
          </a:bodyPr>
          <a:lstStyle/>
          <a:p>
            <a:pPr marL="342900" indent="-342900">
              <a:lnSpc>
                <a:spcPct val="120000"/>
              </a:lnSpc>
              <a:buFont typeface="Arial"/>
              <a:buChar char="•"/>
            </a:pPr>
            <a:r>
              <a:rPr lang="en-US" sz="2400" dirty="0">
                <a:latin typeface="Gill Sans Light"/>
                <a:cs typeface="Gill Sans Light"/>
              </a:rPr>
              <a:t>Coded computation with low decoding </a:t>
            </a:r>
            <a:r>
              <a:rPr lang="en-US" sz="2400" dirty="0" smtClean="0">
                <a:latin typeface="Gill Sans Light"/>
                <a:cs typeface="Gill Sans Light"/>
              </a:rPr>
              <a:t>complexity</a:t>
            </a:r>
            <a:endParaRPr lang="en-US" sz="2400" dirty="0">
              <a:latin typeface="Gill Sans Light"/>
              <a:cs typeface="Gill Sans Light"/>
            </a:endParaRPr>
          </a:p>
          <a:p>
            <a:pPr marL="342900" indent="-342900">
              <a:lnSpc>
                <a:spcPct val="120000"/>
              </a:lnSpc>
              <a:buFont typeface="Arial"/>
              <a:buChar char="•"/>
            </a:pPr>
            <a:r>
              <a:rPr lang="en-US" sz="2400" dirty="0" smtClean="0">
                <a:latin typeface="Gill Sans Light"/>
                <a:cs typeface="Gill Sans Light"/>
              </a:rPr>
              <a:t>Nonlinear / </a:t>
            </a:r>
            <a:r>
              <a:rPr lang="en-US" sz="2400" dirty="0" err="1" smtClean="0">
                <a:latin typeface="Gill Sans Light"/>
                <a:cs typeface="Gill Sans Light"/>
              </a:rPr>
              <a:t>nonconvex</a:t>
            </a:r>
            <a:r>
              <a:rPr lang="en-US" sz="2400" dirty="0" smtClean="0">
                <a:latin typeface="Gill Sans Light"/>
                <a:cs typeface="Gill Sans Light"/>
              </a:rPr>
              <a:t> functions</a:t>
            </a:r>
          </a:p>
          <a:p>
            <a:pPr marL="1257300" lvl="2" indent="-342900">
              <a:lnSpc>
                <a:spcPct val="120000"/>
              </a:lnSpc>
              <a:buFont typeface="Arial"/>
              <a:buChar char="•"/>
            </a:pPr>
            <a:endParaRPr lang="en-US" sz="2400" dirty="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marL="1257300" lvl="2" indent="-342900">
              <a:lnSpc>
                <a:spcPct val="120000"/>
              </a:lnSpc>
              <a:buFont typeface="Arial"/>
              <a:buChar char="•"/>
            </a:pPr>
            <a:endParaRPr lang="en-US" sz="2400" dirty="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marL="1257300" lvl="2" indent="-342900">
              <a:lnSpc>
                <a:spcPct val="120000"/>
              </a:lnSpc>
              <a:buFont typeface="Arial"/>
              <a:buChar char="•"/>
            </a:pPr>
            <a:endParaRPr lang="en-US" sz="2400" dirty="0" smtClean="0">
              <a:latin typeface="Gill Sans Light"/>
              <a:cs typeface="Gill Sans Light"/>
            </a:endParaRPr>
          </a:p>
          <a:p>
            <a:pPr lvl="1">
              <a:lnSpc>
                <a:spcPct val="120000"/>
              </a:lnSpc>
            </a:pPr>
            <a:endParaRPr lang="en-US" sz="2400" dirty="0" smtClean="0">
              <a:latin typeface="Gill Sans Light"/>
              <a:cs typeface="Gill Sans Light"/>
            </a:endParaRPr>
          </a:p>
          <a:p>
            <a:pPr marL="1257300" lvl="2" indent="-342900">
              <a:lnSpc>
                <a:spcPct val="120000"/>
              </a:lnSpc>
              <a:buFont typeface="Arial"/>
              <a:buChar char="•"/>
            </a:pPr>
            <a:r>
              <a:rPr lang="en-US" sz="2400" dirty="0" smtClean="0">
                <a:latin typeface="Gill Sans Light"/>
                <a:cs typeface="Gill Sans Light"/>
              </a:rPr>
              <a:t>Low-density generator matrix (LDGM) codes</a:t>
            </a:r>
          </a:p>
          <a:p>
            <a:pPr marL="1257300" lvl="2" indent="-342900">
              <a:lnSpc>
                <a:spcPct val="120000"/>
              </a:lnSpc>
              <a:buFont typeface="Arial"/>
              <a:buChar char="•"/>
            </a:pPr>
            <a:r>
              <a:rPr lang="en-US" sz="2400" dirty="0" smtClean="0">
                <a:latin typeface="Gill Sans Light"/>
                <a:cs typeface="Gill Sans Light"/>
              </a:rPr>
              <a:t>Locally Repairable Codes</a:t>
            </a:r>
          </a:p>
          <a:p>
            <a:pPr marL="342900" indent="-342900">
              <a:lnSpc>
                <a:spcPct val="120000"/>
              </a:lnSpc>
              <a:buFont typeface="Arial"/>
              <a:buChar char="•"/>
            </a:pPr>
            <a:r>
              <a:rPr lang="en-US" sz="2400" dirty="0" err="1" smtClean="0">
                <a:latin typeface="Gill Sans Light"/>
                <a:cs typeface="Gill Sans Light"/>
              </a:rPr>
              <a:t>Sparsity</a:t>
            </a:r>
            <a:r>
              <a:rPr lang="en-US" sz="2400" dirty="0">
                <a:latin typeface="Gill Sans Light"/>
                <a:cs typeface="Gill Sans Light"/>
              </a:rPr>
              <a:t>/</a:t>
            </a:r>
            <a:r>
              <a:rPr lang="en-US" sz="2400" dirty="0" smtClean="0">
                <a:latin typeface="Gill Sans Light"/>
                <a:cs typeface="Gill Sans Light"/>
              </a:rPr>
              <a:t>Graph Structure?</a:t>
            </a:r>
          </a:p>
          <a:p>
            <a:pPr>
              <a:lnSpc>
                <a:spcPct val="120000"/>
              </a:lnSpc>
            </a:pPr>
            <a:endParaRPr lang="en-US" sz="2400" dirty="0" smtClean="0">
              <a:latin typeface="Gill Sans Light"/>
              <a:cs typeface="Gill Sans Light"/>
            </a:endParaRPr>
          </a:p>
          <a:p>
            <a:pPr>
              <a:lnSpc>
                <a:spcPct val="120000"/>
              </a:lnSpc>
            </a:pPr>
            <a:r>
              <a:rPr lang="en-US" sz="2400" dirty="0" smtClean="0">
                <a:latin typeface="Gill Sans Light"/>
                <a:cs typeface="Gill Sans Light"/>
              </a:rPr>
              <a:t>Most times “</a:t>
            </a:r>
            <a:r>
              <a:rPr lang="en-US" sz="2400" dirty="0" err="1" smtClean="0">
                <a:latin typeface="Gill Sans Light"/>
                <a:cs typeface="Gill Sans Light"/>
              </a:rPr>
              <a:t>lossy</a:t>
            </a:r>
            <a:r>
              <a:rPr lang="en-US" sz="2400" dirty="0" smtClean="0">
                <a:latin typeface="Gill Sans Light"/>
                <a:cs typeface="Gill Sans Light"/>
              </a:rPr>
              <a:t>” learning is fine, maybe “terminate” slow nodes?</a:t>
            </a:r>
          </a:p>
          <a:p>
            <a:pPr marL="342900" indent="-342900">
              <a:lnSpc>
                <a:spcPct val="120000"/>
              </a:lnSpc>
              <a:buFont typeface="Arial"/>
              <a:buChar char="•"/>
            </a:pPr>
            <a:endParaRPr lang="en-US" sz="2400" dirty="0" smtClean="0">
              <a:latin typeface="Gill Sans Light"/>
              <a:cs typeface="Gill Sans Light"/>
            </a:endParaRPr>
          </a:p>
          <a:p>
            <a:pPr lvl="1">
              <a:lnSpc>
                <a:spcPct val="120000"/>
              </a:lnSpc>
            </a:pPr>
            <a:endParaRPr lang="en-US" sz="2400" dirty="0">
              <a:latin typeface="Gill Sans Light"/>
              <a:cs typeface="Gill Sans Light"/>
            </a:endParaRPr>
          </a:p>
          <a:p>
            <a:pPr lvl="1">
              <a:lnSpc>
                <a:spcPct val="120000"/>
              </a:lnSpc>
            </a:pPr>
            <a:endParaRPr lang="en-US" sz="2400" dirty="0" smtClean="0">
              <a:latin typeface="Gill Sans Light"/>
              <a:cs typeface="Gill Sans Light"/>
            </a:endParaRPr>
          </a:p>
          <a:p>
            <a:pPr lvl="1">
              <a:lnSpc>
                <a:spcPct val="120000"/>
              </a:lnSpc>
            </a:pPr>
            <a:endParaRPr lang="en-US" sz="2400" dirty="0" smtClean="0">
              <a:latin typeface="Gill Sans Light"/>
              <a:cs typeface="Gill Sans Light"/>
            </a:endParaRPr>
          </a:p>
          <a:p>
            <a:pPr marL="342900" indent="-342900">
              <a:lnSpc>
                <a:spcPct val="120000"/>
              </a:lnSpc>
              <a:buFont typeface="Arial"/>
              <a:buChar char="•"/>
            </a:pPr>
            <a:endParaRPr lang="en-US" sz="2400" dirty="0" smtClean="0">
              <a:latin typeface="Gill Sans Light"/>
              <a:cs typeface="Gill Sans Light"/>
            </a:endParaRPr>
          </a:p>
        </p:txBody>
      </p:sp>
      <p:grpSp>
        <p:nvGrpSpPr>
          <p:cNvPr id="24" name="Group 23"/>
          <p:cNvGrpSpPr/>
          <p:nvPr/>
        </p:nvGrpSpPr>
        <p:grpSpPr>
          <a:xfrm>
            <a:off x="2001730" y="2265424"/>
            <a:ext cx="6334308" cy="1821411"/>
            <a:chOff x="2001730" y="2924944"/>
            <a:chExt cx="6334308" cy="1821411"/>
          </a:xfrm>
        </p:grpSpPr>
        <p:sp>
          <p:nvSpPr>
            <p:cNvPr id="4" name="Rounded Rectangle 3"/>
            <p:cNvSpPr/>
            <p:nvPr/>
          </p:nvSpPr>
          <p:spPr>
            <a:xfrm>
              <a:off x="3270194" y="2924944"/>
              <a:ext cx="2603612" cy="59637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f=f</a:t>
              </a:r>
              <a:r>
                <a:rPr lang="en-US" sz="3200" baseline="-25000" dirty="0" smtClean="0">
                  <a:solidFill>
                    <a:schemeClr val="tx1"/>
                  </a:solidFill>
                  <a:latin typeface="Gill Sans Light"/>
                  <a:cs typeface="Gill Sans Light"/>
                </a:rPr>
                <a:t>1</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5" name="Oval 4"/>
            <p:cNvSpPr>
              <a:spLocks noChangeAspect="1"/>
            </p:cNvSpPr>
            <p:nvPr/>
          </p:nvSpPr>
          <p:spPr>
            <a:xfrm>
              <a:off x="2001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smtClean="0">
                  <a:solidFill>
                    <a:schemeClr val="tx1"/>
                  </a:solidFill>
                  <a:latin typeface="Gill Sans Light"/>
                  <a:cs typeface="Gill Sans Light"/>
                </a:rPr>
                <a:t>1</a:t>
              </a:r>
              <a:endParaRPr lang="en-US" sz="3200" baseline="-25000" dirty="0">
                <a:solidFill>
                  <a:schemeClr val="tx1"/>
                </a:solidFill>
                <a:latin typeface="Gill Sans Light"/>
                <a:cs typeface="Gill Sans Light"/>
              </a:endParaRPr>
            </a:p>
          </p:txBody>
        </p:sp>
        <p:sp>
          <p:nvSpPr>
            <p:cNvPr id="6" name="Oval 5"/>
            <p:cNvSpPr>
              <a:spLocks noChangeAspect="1"/>
            </p:cNvSpPr>
            <p:nvPr/>
          </p:nvSpPr>
          <p:spPr>
            <a:xfrm>
              <a:off x="2763730"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2</a:t>
              </a:r>
              <a:endParaRPr lang="en-US" sz="3200" baseline="-25000" dirty="0">
                <a:solidFill>
                  <a:schemeClr val="tx1"/>
                </a:solidFill>
                <a:latin typeface="Gill Sans Light"/>
                <a:cs typeface="Gill Sans Light"/>
              </a:endParaRPr>
            </a:p>
          </p:txBody>
        </p:sp>
        <p:sp>
          <p:nvSpPr>
            <p:cNvPr id="7" name="Oval 6"/>
            <p:cNvSpPr>
              <a:spLocks noChangeAspect="1"/>
            </p:cNvSpPr>
            <p:nvPr/>
          </p:nvSpPr>
          <p:spPr>
            <a:xfrm>
              <a:off x="354256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3</a:t>
              </a:r>
              <a:endParaRPr lang="en-US" sz="3200" baseline="-25000" dirty="0">
                <a:solidFill>
                  <a:schemeClr val="tx1"/>
                </a:solidFill>
                <a:latin typeface="Gill Sans Light"/>
                <a:cs typeface="Gill Sans Light"/>
              </a:endParaRPr>
            </a:p>
          </p:txBody>
        </p:sp>
        <p:cxnSp>
          <p:nvCxnSpPr>
            <p:cNvPr id="8" name="Straight Arrow Connector 7"/>
            <p:cNvCxnSpPr>
              <a:stCxn id="4" idx="2"/>
            </p:cNvCxnSpPr>
            <p:nvPr/>
          </p:nvCxnSpPr>
          <p:spPr>
            <a:xfrm flipH="1">
              <a:off x="3827885" y="3521322"/>
              <a:ext cx="744115"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a:endCxn id="14" idx="0"/>
            </p:cNvCxnSpPr>
            <p:nvPr/>
          </p:nvCxnSpPr>
          <p:spPr>
            <a:xfrm>
              <a:off x="4572000" y="3521322"/>
              <a:ext cx="2159782"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 idx="0"/>
            </p:cNvCxnSpPr>
            <p:nvPr/>
          </p:nvCxnSpPr>
          <p:spPr>
            <a:xfrm flipH="1">
              <a:off x="3083770" y="3521322"/>
              <a:ext cx="148823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a:spLocks noChangeAspect="1"/>
            </p:cNvSpPr>
            <p:nvPr/>
          </p:nvSpPr>
          <p:spPr>
            <a:xfrm>
              <a:off x="4335046" y="4106275"/>
              <a:ext cx="640080"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f</a:t>
              </a:r>
              <a:r>
                <a:rPr lang="en-US" sz="3200" baseline="-25000" dirty="0" smtClean="0">
                  <a:solidFill>
                    <a:schemeClr val="tx1"/>
                  </a:solidFill>
                  <a:latin typeface="Gill Sans Light"/>
                  <a:cs typeface="Gill Sans Light"/>
                </a:rPr>
                <a:t>4</a:t>
              </a:r>
              <a:endParaRPr lang="en-US" sz="3200" baseline="-25000" dirty="0">
                <a:solidFill>
                  <a:schemeClr val="tx1"/>
                </a:solidFill>
                <a:latin typeface="Gill Sans Light"/>
                <a:cs typeface="Gill Sans Light"/>
              </a:endParaRPr>
            </a:p>
          </p:txBody>
        </p:sp>
        <p:sp>
          <p:nvSpPr>
            <p:cNvPr id="14" name="Oval 13"/>
            <p:cNvSpPr>
              <a:spLocks noChangeAspect="1"/>
            </p:cNvSpPr>
            <p:nvPr/>
          </p:nvSpPr>
          <p:spPr>
            <a:xfrm>
              <a:off x="5127525" y="4106275"/>
              <a:ext cx="3208513" cy="640080"/>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1</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2</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3</a:t>
              </a:r>
              <a:r>
                <a:rPr lang="en-US" sz="3200" dirty="0">
                  <a:solidFill>
                    <a:schemeClr val="tx1"/>
                  </a:solidFill>
                  <a:latin typeface="Gill Sans Light"/>
                  <a:cs typeface="Gill Sans Light"/>
                </a:rPr>
                <a:t>+f</a:t>
              </a:r>
              <a:r>
                <a:rPr lang="en-US" sz="3200" baseline="-25000" dirty="0">
                  <a:solidFill>
                    <a:schemeClr val="tx1"/>
                  </a:solidFill>
                  <a:latin typeface="Gill Sans Light"/>
                  <a:cs typeface="Gill Sans Light"/>
                </a:rPr>
                <a:t>4</a:t>
              </a:r>
            </a:p>
          </p:txBody>
        </p:sp>
        <p:cxnSp>
          <p:nvCxnSpPr>
            <p:cNvPr id="17" name="Straight Arrow Connector 16"/>
            <p:cNvCxnSpPr>
              <a:endCxn id="13" idx="0"/>
            </p:cNvCxnSpPr>
            <p:nvPr/>
          </p:nvCxnSpPr>
          <p:spPr>
            <a:xfrm>
              <a:off x="4572000" y="3521322"/>
              <a:ext cx="83086"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5" idx="0"/>
            </p:cNvCxnSpPr>
            <p:nvPr/>
          </p:nvCxnSpPr>
          <p:spPr>
            <a:xfrm flipH="1">
              <a:off x="2321770" y="3521322"/>
              <a:ext cx="2250230" cy="58495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90711" y="6026163"/>
            <a:ext cx="10976040" cy="97196"/>
          </a:xfrm>
          <a:prstGeom prst="rect">
            <a:avLst/>
          </a:prstGeom>
          <a:solidFill>
            <a:srgbClr val="FF5D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Tree>
    <p:extLst>
      <p:ext uri="{BB962C8B-B14F-4D97-AF65-F5344CB8AC3E}">
        <p14:creationId xmlns:p14="http://schemas.microsoft.com/office/powerpoint/2010/main" val="345304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78117"/>
            <a:ext cx="9266576" cy="5692589"/>
          </a:xfrm>
          <a:prstGeom prst="rect">
            <a:avLst/>
          </a:prstGeom>
        </p:spPr>
      </p:pic>
      <p:cxnSp>
        <p:nvCxnSpPr>
          <p:cNvPr id="4" name="Straight Connector 3"/>
          <p:cNvCxnSpPr/>
          <p:nvPr/>
        </p:nvCxnSpPr>
        <p:spPr>
          <a:xfrm>
            <a:off x="1090706" y="5528235"/>
            <a:ext cx="6021294"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90706" y="5728446"/>
            <a:ext cx="4661647" cy="14941"/>
          </a:xfrm>
          <a:prstGeom prst="line">
            <a:avLst/>
          </a:prstGeom>
          <a:ln>
            <a:solidFill>
              <a:srgbClr val="C62E5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0508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90914" y="1295146"/>
            <a:ext cx="2571750" cy="2817403"/>
            <a:chOff x="9497331" y="1035370"/>
            <a:chExt cx="4114800" cy="4696284"/>
          </a:xfrm>
        </p:grpSpPr>
        <p:sp>
          <p:nvSpPr>
            <p:cNvPr id="75" name="Rounded Rectangle 74"/>
            <p:cNvSpPr/>
            <p:nvPr/>
          </p:nvSpPr>
          <p:spPr>
            <a:xfrm>
              <a:off x="9497331" y="1035370"/>
              <a:ext cx="4114800" cy="469628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1035370"/>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53298" y="1295146"/>
            <a:ext cx="2137616" cy="281740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88459" y="1295146"/>
            <a:ext cx="3464841" cy="2817403"/>
            <a:chOff x="533400" y="1035370"/>
            <a:chExt cx="5543745" cy="4696284"/>
          </a:xfrm>
        </p:grpSpPr>
        <p:sp>
          <p:nvSpPr>
            <p:cNvPr id="20" name="Rounded Rectangle 19"/>
            <p:cNvSpPr/>
            <p:nvPr/>
          </p:nvSpPr>
          <p:spPr>
            <a:xfrm>
              <a:off x="533400" y="1035370"/>
              <a:ext cx="5543745" cy="469628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1035370"/>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23413" y="1857308"/>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79154" y="2496261"/>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200986" y="2727381"/>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614167" y="2259568"/>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38628" y="2319610"/>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38626" y="1954295"/>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38628" y="2729904"/>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9574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85784" y="1857306"/>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85784" y="2319610"/>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93818" y="2198229"/>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85784" y="2710724"/>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88104" y="2187264"/>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58117" y="2634867"/>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60892" y="2008206"/>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68083" y="172014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92125" y="220493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37342" y="1733886"/>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37342" y="2188889"/>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68083" y="328214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29071" y="3297383"/>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52902" y="326500"/>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65082" y="1222719"/>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73462" y="2482866"/>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36703" y="1295146"/>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75162" y="1729269"/>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97948" y="3734831"/>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Tree>
    <p:extLst>
      <p:ext uri="{BB962C8B-B14F-4D97-AF65-F5344CB8AC3E}">
        <p14:creationId xmlns:p14="http://schemas.microsoft.com/office/powerpoint/2010/main" val="54836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5"/>
                                        </p:tgtEl>
                                        <p:attrNameLst>
                                          <p:attrName>style.opacity</p:attrName>
                                        </p:attrNameLst>
                                      </p:cBhvr>
                                      <p:to>
                                        <p:strVal val="0.5"/>
                                      </p:to>
                                    </p:set>
                                    <p:animEffect filter="image" prLst="opacity: 0.5">
                                      <p:cBhvr rctx="IE">
                                        <p:cTn id="7" dur="indefinite"/>
                                        <p:tgtEl>
                                          <p:spTgt spid="45"/>
                                        </p:tgtEl>
                                      </p:cBhvr>
                                    </p:animEffect>
                                  </p:childTnLst>
                                </p:cTn>
                              </p:par>
                              <p:par>
                                <p:cTn id="8" presetID="9" presetClass="emph" presetSubtype="0" grpId="0" nodeType="withEffect">
                                  <p:stCondLst>
                                    <p:cond delay="0"/>
                                  </p:stCondLst>
                                  <p:childTnLst>
                                    <p:set>
                                      <p:cBhvr rctx="PPT">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par>
                                <p:cTn id="11" presetID="9" presetClass="emph" presetSubtype="0" nodeType="withEffect">
                                  <p:stCondLst>
                                    <p:cond delay="0"/>
                                  </p:stCondLst>
                                  <p:childTnLst>
                                    <p:set>
                                      <p:cBhvr rctx="PPT">
                                        <p:cTn id="12" dur="indefinite"/>
                                        <p:tgtEl>
                                          <p:spTgt spid="27"/>
                                        </p:tgtEl>
                                        <p:attrNameLst>
                                          <p:attrName>style.opacity</p:attrName>
                                        </p:attrNameLst>
                                      </p:cBhvr>
                                      <p:to>
                                        <p:strVal val="0.5"/>
                                      </p:to>
                                    </p:set>
                                    <p:animEffect filter="image" prLst="opacity: 0.5">
                                      <p:cBhvr rctx="IE">
                                        <p:cTn id="13" dur="indefinite"/>
                                        <p:tgtEl>
                                          <p:spTgt spid="27"/>
                                        </p:tgtEl>
                                      </p:cBhvr>
                                    </p:animEffect>
                                  </p:childTnLst>
                                </p:cTn>
                              </p:par>
                              <p:par>
                                <p:cTn id="14" presetID="9" presetClass="emph" presetSubtype="0" grpId="0" nodeType="withEffect">
                                  <p:stCondLst>
                                    <p:cond delay="0"/>
                                  </p:stCondLst>
                                  <p:childTnLst>
                                    <p:set>
                                      <p:cBhvr rctx="PPT">
                                        <p:cTn id="15" dur="indefinite"/>
                                        <p:tgtEl>
                                          <p:spTgt spid="28"/>
                                        </p:tgtEl>
                                        <p:attrNameLst>
                                          <p:attrName>style.opacity</p:attrName>
                                        </p:attrNameLst>
                                      </p:cBhvr>
                                      <p:to>
                                        <p:strVal val="0.5"/>
                                      </p:to>
                                    </p:set>
                                    <p:animEffect filter="image" prLst="opacity: 0.5">
                                      <p:cBhvr rctx="IE">
                                        <p:cTn id="16" dur="indefinite"/>
                                        <p:tgtEl>
                                          <p:spTgt spid="28"/>
                                        </p:tgtEl>
                                      </p:cBhvr>
                                    </p:animEffect>
                                  </p:childTnLst>
                                </p:cTn>
                              </p:par>
                              <p:par>
                                <p:cTn id="17" presetID="9" presetClass="emph" presetSubtype="0" nodeType="withEffect">
                                  <p:stCondLst>
                                    <p:cond delay="0"/>
                                  </p:stCondLst>
                                  <p:childTnLst>
                                    <p:set>
                                      <p:cBhvr rctx="PPT">
                                        <p:cTn id="18" dur="indefinite"/>
                                        <p:tgtEl>
                                          <p:spTgt spid="31"/>
                                        </p:tgtEl>
                                        <p:attrNameLst>
                                          <p:attrName>style.opacity</p:attrName>
                                        </p:attrNameLst>
                                      </p:cBhvr>
                                      <p:to>
                                        <p:strVal val="0.5"/>
                                      </p:to>
                                    </p:set>
                                    <p:animEffect filter="image" prLst="opacity: 0.5">
                                      <p:cBhvr rctx="IE">
                                        <p:cTn id="19" dur="indefinite"/>
                                        <p:tgtEl>
                                          <p:spTgt spid="31"/>
                                        </p:tgtEl>
                                      </p:cBhvr>
                                    </p:animEffect>
                                  </p:childTnLst>
                                </p:cTn>
                              </p:par>
                              <p:par>
                                <p:cTn id="20" presetID="9" presetClass="emph" presetSubtype="0" nodeType="withEffect">
                                  <p:stCondLst>
                                    <p:cond delay="0"/>
                                  </p:stCondLst>
                                  <p:childTnLst>
                                    <p:set>
                                      <p:cBhvr rctx="PPT">
                                        <p:cTn id="21" dur="indefinite"/>
                                        <p:tgtEl>
                                          <p:spTgt spid="32"/>
                                        </p:tgtEl>
                                        <p:attrNameLst>
                                          <p:attrName>style.opacity</p:attrName>
                                        </p:attrNameLst>
                                      </p:cBhvr>
                                      <p:to>
                                        <p:strVal val="0.5"/>
                                      </p:to>
                                    </p:set>
                                    <p:animEffect filter="image" prLst="opacity: 0.5">
                                      <p:cBhvr rctx="IE">
                                        <p:cTn id="22" dur="indefinite"/>
                                        <p:tgtEl>
                                          <p:spTgt spid="32"/>
                                        </p:tgtEl>
                                      </p:cBhvr>
                                    </p:animEffect>
                                  </p:childTnLst>
                                </p:cTn>
                              </p:par>
                              <p:par>
                                <p:cTn id="23" presetID="9" presetClass="emph" presetSubtype="0" nodeType="withEffect">
                                  <p:stCondLst>
                                    <p:cond delay="0"/>
                                  </p:stCondLst>
                                  <p:childTnLst>
                                    <p:set>
                                      <p:cBhvr rctx="PPT">
                                        <p:cTn id="24" dur="indefinite"/>
                                        <p:tgtEl>
                                          <p:spTgt spid="33"/>
                                        </p:tgtEl>
                                        <p:attrNameLst>
                                          <p:attrName>style.opacity</p:attrName>
                                        </p:attrNameLst>
                                      </p:cBhvr>
                                      <p:to>
                                        <p:strVal val="0.5"/>
                                      </p:to>
                                    </p:set>
                                    <p:animEffect filter="image" prLst="opacity: 0.5">
                                      <p:cBhvr rctx="IE">
                                        <p:cTn id="25" dur="indefinite"/>
                                        <p:tgtEl>
                                          <p:spTgt spid="33"/>
                                        </p:tgtEl>
                                      </p:cBhvr>
                                    </p:animEffect>
                                  </p:childTnLst>
                                </p:cTn>
                              </p:par>
                              <p:par>
                                <p:cTn id="26" presetID="9" presetClass="emph" presetSubtype="0" nodeType="withEffect">
                                  <p:stCondLst>
                                    <p:cond delay="0"/>
                                  </p:stCondLst>
                                  <p:childTnLst>
                                    <p:set>
                                      <p:cBhvr rctx="PPT">
                                        <p:cTn id="27" dur="indefinite"/>
                                        <p:tgtEl>
                                          <p:spTgt spid="34"/>
                                        </p:tgtEl>
                                        <p:attrNameLst>
                                          <p:attrName>style.opacity</p:attrName>
                                        </p:attrNameLst>
                                      </p:cBhvr>
                                      <p:to>
                                        <p:strVal val="0.5"/>
                                      </p:to>
                                    </p:set>
                                    <p:animEffect filter="image" prLst="opacity: 0.5">
                                      <p:cBhvr rctx="IE">
                                        <p:cTn id="28" dur="indefinite"/>
                                        <p:tgtEl>
                                          <p:spTgt spid="34"/>
                                        </p:tgtEl>
                                      </p:cBhvr>
                                    </p:animEffect>
                                  </p:childTnLst>
                                </p:cTn>
                              </p:par>
                              <p:par>
                                <p:cTn id="29" presetID="9" presetClass="emph" presetSubtype="0" nodeType="withEffect">
                                  <p:stCondLst>
                                    <p:cond delay="0"/>
                                  </p:stCondLst>
                                  <p:childTnLst>
                                    <p:set>
                                      <p:cBhvr rctx="PPT">
                                        <p:cTn id="30" dur="indefinite"/>
                                        <p:tgtEl>
                                          <p:spTgt spid="6"/>
                                        </p:tgtEl>
                                        <p:attrNameLst>
                                          <p:attrName>style.opacity</p:attrName>
                                        </p:attrNameLst>
                                      </p:cBhvr>
                                      <p:to>
                                        <p:strVal val="0.5"/>
                                      </p:to>
                                    </p:set>
                                    <p:animEffect filter="image" prLst="opacity: 0.5">
                                      <p:cBhvr rctx="IE">
                                        <p:cTn id="31" dur="indefinite"/>
                                        <p:tgtEl>
                                          <p:spTgt spid="6"/>
                                        </p:tgtEl>
                                      </p:cBhvr>
                                    </p:animEffect>
                                  </p:childTnLst>
                                </p:cTn>
                              </p:par>
                              <p:par>
                                <p:cTn id="32" presetID="9" presetClass="emph" presetSubtype="0" grpId="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par>
                                <p:cTn id="35" presetID="9" presetClass="emph" presetSubtype="0" grpId="0" nodeType="withEffect">
                                  <p:stCondLst>
                                    <p:cond delay="0"/>
                                  </p:stCondLst>
                                  <p:childTnLst>
                                    <p:set>
                                      <p:cBhvr rctx="PPT">
                                        <p:cTn id="36" dur="indefinite"/>
                                        <p:tgtEl>
                                          <p:spTgt spid="76"/>
                                        </p:tgtEl>
                                        <p:attrNameLst>
                                          <p:attrName>style.opacity</p:attrName>
                                        </p:attrNameLst>
                                      </p:cBhvr>
                                      <p:to>
                                        <p:strVal val="0.5"/>
                                      </p:to>
                                    </p:set>
                                    <p:animEffect filter="image" prLst="opacity: 0.5">
                                      <p:cBhvr rctx="IE">
                                        <p:cTn id="37" dur="indefinite"/>
                                        <p:tgtEl>
                                          <p:spTgt spid="76"/>
                                        </p:tgtEl>
                                      </p:cBhvr>
                                    </p:animEffect>
                                  </p:childTnLst>
                                </p:cTn>
                              </p:par>
                              <p:par>
                                <p:cTn id="38" presetID="9" presetClass="emph" presetSubtype="0" grpId="0" nodeType="withEffect">
                                  <p:stCondLst>
                                    <p:cond delay="0"/>
                                  </p:stCondLst>
                                  <p:childTnLst>
                                    <p:set>
                                      <p:cBhvr rctx="PPT">
                                        <p:cTn id="39" dur="indefinite"/>
                                        <p:tgtEl>
                                          <p:spTgt spid="85"/>
                                        </p:tgtEl>
                                        <p:attrNameLst>
                                          <p:attrName>style.opacity</p:attrName>
                                        </p:attrNameLst>
                                      </p:cBhvr>
                                      <p:to>
                                        <p:strVal val="0.5"/>
                                      </p:to>
                                    </p:set>
                                    <p:animEffect filter="image" prLst="opacity: 0.5">
                                      <p:cBhvr rctx="IE">
                                        <p:cTn id="40" dur="indefinite"/>
                                        <p:tgtEl>
                                          <p:spTgt spid="85"/>
                                        </p:tgtEl>
                                      </p:cBhvr>
                                    </p:animEffect>
                                  </p:childTnLst>
                                </p:cTn>
                              </p:par>
                              <p:par>
                                <p:cTn id="41" presetID="9" presetClass="emph" presetSubtype="0" nodeType="withEffect">
                                  <p:stCondLst>
                                    <p:cond delay="0"/>
                                  </p:stCondLst>
                                  <p:childTnLst>
                                    <p:set>
                                      <p:cBhvr rctx="PPT">
                                        <p:cTn id="42" dur="indefinite"/>
                                        <p:tgtEl>
                                          <p:spTgt spid="61"/>
                                        </p:tgtEl>
                                        <p:attrNameLst>
                                          <p:attrName>style.opacity</p:attrName>
                                        </p:attrNameLst>
                                      </p:cBhvr>
                                      <p:to>
                                        <p:strVal val="0.5"/>
                                      </p:to>
                                    </p:set>
                                    <p:animEffect filter="image" prLst="opacity: 0.5">
                                      <p:cBhvr rctx="IE">
                                        <p:cTn id="43" dur="indefinite"/>
                                        <p:tgtEl>
                                          <p:spTgt spid="61"/>
                                        </p:tgtEl>
                                      </p:cBhvr>
                                    </p:animEffect>
                                  </p:childTnLst>
                                </p:cTn>
                              </p:par>
                              <p:par>
                                <p:cTn id="44" presetID="9" presetClass="emph" presetSubtype="0" nodeType="withEffect">
                                  <p:stCondLst>
                                    <p:cond delay="0"/>
                                  </p:stCondLst>
                                  <p:childTnLst>
                                    <p:set>
                                      <p:cBhvr rctx="PPT">
                                        <p:cTn id="45" dur="indefinite"/>
                                        <p:tgtEl>
                                          <p:spTgt spid="47"/>
                                        </p:tgtEl>
                                        <p:attrNameLst>
                                          <p:attrName>style.opacity</p:attrName>
                                        </p:attrNameLst>
                                      </p:cBhvr>
                                      <p:to>
                                        <p:strVal val="0.5"/>
                                      </p:to>
                                    </p:set>
                                    <p:animEffect filter="image" prLst="opacity: 0.5">
                                      <p:cBhvr rctx="IE">
                                        <p:cTn id="46" dur="indefinite"/>
                                        <p:tgtEl>
                                          <p:spTgt spid="47"/>
                                        </p:tgtEl>
                                      </p:cBhvr>
                                    </p:animEffect>
                                  </p:childTnLst>
                                </p:cTn>
                              </p:par>
                              <p:par>
                                <p:cTn id="47" presetID="9" presetClass="emph" presetSubtype="0" nodeType="withEffect">
                                  <p:stCondLst>
                                    <p:cond delay="0"/>
                                  </p:stCondLst>
                                  <p:childTnLst>
                                    <p:set>
                                      <p:cBhvr rctx="PPT">
                                        <p:cTn id="48" dur="indefinite"/>
                                        <p:tgtEl>
                                          <p:spTgt spid="48"/>
                                        </p:tgtEl>
                                        <p:attrNameLst>
                                          <p:attrName>style.opacity</p:attrName>
                                        </p:attrNameLst>
                                      </p:cBhvr>
                                      <p:to>
                                        <p:strVal val="0.5"/>
                                      </p:to>
                                    </p:set>
                                    <p:animEffect filter="image" prLst="opacity: 0.5">
                                      <p:cBhvr rctx="IE">
                                        <p:cTn id="49" dur="indefinite"/>
                                        <p:tgtEl>
                                          <p:spTgt spid="48"/>
                                        </p:tgtEl>
                                      </p:cBhvr>
                                    </p:animEffect>
                                  </p:childTnLst>
                                </p:cTn>
                              </p:par>
                              <p:par>
                                <p:cTn id="50" presetID="9" presetClass="emph" presetSubtype="0" grpId="0" nodeType="withEffect">
                                  <p:stCondLst>
                                    <p:cond delay="0"/>
                                  </p:stCondLst>
                                  <p:childTnLst>
                                    <p:set>
                                      <p:cBhvr rctx="PPT">
                                        <p:cTn id="51" dur="indefinite"/>
                                        <p:tgtEl>
                                          <p:spTgt spid="49"/>
                                        </p:tgtEl>
                                        <p:attrNameLst>
                                          <p:attrName>style.opacity</p:attrName>
                                        </p:attrNameLst>
                                      </p:cBhvr>
                                      <p:to>
                                        <p:strVal val="0.5"/>
                                      </p:to>
                                    </p:set>
                                    <p:animEffect filter="image" prLst="opacity: 0.5">
                                      <p:cBhvr rctx="IE">
                                        <p:cTn id="52" dur="indefinite"/>
                                        <p:tgtEl>
                                          <p:spTgt spid="49"/>
                                        </p:tgtEl>
                                      </p:cBhvr>
                                    </p:animEffect>
                                  </p:childTnLst>
                                </p:cTn>
                              </p:par>
                              <p:par>
                                <p:cTn id="53" presetID="9" presetClass="emph" presetSubtype="0" nodeType="withEffect">
                                  <p:stCondLst>
                                    <p:cond delay="0"/>
                                  </p:stCondLst>
                                  <p:childTnLst>
                                    <p:set>
                                      <p:cBhvr rctx="PPT">
                                        <p:cTn id="54" dur="indefinite"/>
                                        <p:tgtEl>
                                          <p:spTgt spid="50"/>
                                        </p:tgtEl>
                                        <p:attrNameLst>
                                          <p:attrName>style.opacity</p:attrName>
                                        </p:attrNameLst>
                                      </p:cBhvr>
                                      <p:to>
                                        <p:strVal val="0.5"/>
                                      </p:to>
                                    </p:set>
                                    <p:animEffect filter="image" prLst="opacity: 0.5">
                                      <p:cBhvr rctx="IE">
                                        <p:cTn id="55" dur="indefinite"/>
                                        <p:tgtEl>
                                          <p:spTgt spid="50"/>
                                        </p:tgtEl>
                                      </p:cBhvr>
                                    </p:animEffect>
                                  </p:childTnLst>
                                </p:cTn>
                              </p:par>
                              <p:par>
                                <p:cTn id="56" presetID="9" presetClass="emph" presetSubtype="0" nodeType="withEffect">
                                  <p:stCondLst>
                                    <p:cond delay="0"/>
                                  </p:stCondLst>
                                  <p:childTnLst>
                                    <p:set>
                                      <p:cBhvr rctx="PPT">
                                        <p:cTn id="57" dur="indefinite"/>
                                        <p:tgtEl>
                                          <p:spTgt spid="129"/>
                                        </p:tgtEl>
                                        <p:attrNameLst>
                                          <p:attrName>style.opacity</p:attrName>
                                        </p:attrNameLst>
                                      </p:cBhvr>
                                      <p:to>
                                        <p:strVal val="0.5"/>
                                      </p:to>
                                    </p:set>
                                    <p:animEffect filter="image" prLst="opacity: 0.5">
                                      <p:cBhvr rctx="IE">
                                        <p:cTn id="58" dur="indefinite"/>
                                        <p:tgtEl>
                                          <p:spTgt spid="129"/>
                                        </p:tgtEl>
                                      </p:cBhvr>
                                    </p:animEffect>
                                  </p:childTnLst>
                                </p:cTn>
                              </p:par>
                              <p:par>
                                <p:cTn id="59" presetID="9" presetClass="emph" presetSubtype="0" nodeType="withEffect">
                                  <p:stCondLst>
                                    <p:cond delay="0"/>
                                  </p:stCondLst>
                                  <p:childTnLst>
                                    <p:set>
                                      <p:cBhvr rctx="PPT">
                                        <p:cTn id="60" dur="indefinite"/>
                                        <p:tgtEl>
                                          <p:spTgt spid="8"/>
                                        </p:tgtEl>
                                        <p:attrNameLst>
                                          <p:attrName>style.opacity</p:attrName>
                                        </p:attrNameLst>
                                      </p:cBhvr>
                                      <p:to>
                                        <p:strVal val="0.5"/>
                                      </p:to>
                                    </p:set>
                                    <p:animEffect filter="image" prLst="opacity: 0.5">
                                      <p:cBhvr rctx="IE">
                                        <p:cTn id="61" dur="indefinite"/>
                                        <p:tgtEl>
                                          <p:spTgt spid="8"/>
                                        </p:tgtEl>
                                      </p:cBhvr>
                                    </p:animEffect>
                                  </p:childTnLst>
                                </p:cTn>
                              </p:par>
                              <p:par>
                                <p:cTn id="62" presetID="9" presetClass="emph" presetSubtype="0" grpId="0" nodeType="withEffect">
                                  <p:stCondLst>
                                    <p:cond delay="0"/>
                                  </p:stCondLst>
                                  <p:childTnLst>
                                    <p:set>
                                      <p:cBhvr rctx="PPT">
                                        <p:cTn id="63" dur="indefinite"/>
                                        <p:tgtEl>
                                          <p:spTgt spid="78"/>
                                        </p:tgtEl>
                                        <p:attrNameLst>
                                          <p:attrName>style.opacity</p:attrName>
                                        </p:attrNameLst>
                                      </p:cBhvr>
                                      <p:to>
                                        <p:strVal val="0.5"/>
                                      </p:to>
                                    </p:set>
                                    <p:animEffect filter="image" prLst="opacity: 0.5">
                                      <p:cBhvr rctx="IE">
                                        <p:cTn id="64" dur="indefinite"/>
                                        <p:tgtEl>
                                          <p:spTgt spid="78"/>
                                        </p:tgtEl>
                                      </p:cBhvr>
                                    </p:animEffect>
                                  </p:childTnLst>
                                </p:cTn>
                              </p:par>
                              <p:par>
                                <p:cTn id="65" presetID="9" presetClass="emph" presetSubtype="0" grpId="0" nodeType="withEffect">
                                  <p:stCondLst>
                                    <p:cond delay="0"/>
                                  </p:stCondLst>
                                  <p:childTnLst>
                                    <p:set>
                                      <p:cBhvr rctx="PPT">
                                        <p:cTn id="66" dur="indefinite"/>
                                        <p:tgtEl>
                                          <p:spTgt spid="84"/>
                                        </p:tgtEl>
                                        <p:attrNameLst>
                                          <p:attrName>style.opacity</p:attrName>
                                        </p:attrNameLst>
                                      </p:cBhvr>
                                      <p:to>
                                        <p:strVal val="0.5"/>
                                      </p:to>
                                    </p:set>
                                    <p:animEffect filter="image" prLst="opacity: 0.5">
                                      <p:cBhvr rctx="IE">
                                        <p:cTn id="67" dur="indefinite"/>
                                        <p:tgtEl>
                                          <p:spTgt spid="84"/>
                                        </p:tgtEl>
                                      </p:cBhvr>
                                    </p:animEffect>
                                  </p:childTnLst>
                                </p:cTn>
                              </p:par>
                              <p:par>
                                <p:cTn id="68" presetID="9" presetClass="emph" presetSubtype="0" grpId="0" nodeType="withEffect">
                                  <p:stCondLst>
                                    <p:cond delay="0"/>
                                  </p:stCondLst>
                                  <p:childTnLst>
                                    <p:set>
                                      <p:cBhvr rctx="PPT">
                                        <p:cTn id="69" dur="indefinite"/>
                                        <p:tgtEl>
                                          <p:spTgt spid="86"/>
                                        </p:tgtEl>
                                        <p:attrNameLst>
                                          <p:attrName>style.opacity</p:attrName>
                                        </p:attrNameLst>
                                      </p:cBhvr>
                                      <p:to>
                                        <p:strVal val="0.5"/>
                                      </p:to>
                                    </p:set>
                                    <p:animEffect filter="image" prLst="opacity: 0.5">
                                      <p:cBhvr rctx="IE">
                                        <p:cTn id="70" dur="indefinite"/>
                                        <p:tgtEl>
                                          <p:spTgt spid="86"/>
                                        </p:tgtEl>
                                      </p:cBhvr>
                                    </p:animEffect>
                                  </p:childTnLst>
                                </p:cTn>
                              </p:par>
                            </p:childTnLst>
                          </p:cTn>
                        </p:par>
                      </p:childTnLst>
                    </p:cTn>
                  </p:par>
                  <p:par>
                    <p:cTn id="71" fill="hold">
                      <p:stCondLst>
                        <p:cond delay="indefinite"/>
                      </p:stCondLst>
                      <p:childTnLst>
                        <p:par>
                          <p:cTn id="72" fill="hold">
                            <p:stCondLst>
                              <p:cond delay="0"/>
                            </p:stCondLst>
                            <p:childTnLst>
                              <p:par>
                                <p:cTn id="73" presetID="26" presetClass="emph" presetSubtype="0" fill="hold" grpId="0" nodeType="clickEffect">
                                  <p:stCondLst>
                                    <p:cond delay="0"/>
                                  </p:stCondLst>
                                  <p:childTnLst>
                                    <p:animEffect transition="out" filter="fade">
                                      <p:cBhvr>
                                        <p:cTn id="74" dur="500" tmFilter="0, 0; .2, .5; .8, .5; 1, 0"/>
                                        <p:tgtEl>
                                          <p:spTgt spid="74"/>
                                        </p:tgtEl>
                                      </p:cBhvr>
                                    </p:animEffect>
                                    <p:animScale>
                                      <p:cBhvr>
                                        <p:cTn id="75" dur="250" autoRev="1" fill="hold"/>
                                        <p:tgtEl>
                                          <p:spTgt spid="74"/>
                                        </p:tgtEl>
                                      </p:cBhvr>
                                      <p:by x="105000" y="105000"/>
                                    </p:animScale>
                                  </p:childTnLst>
                                </p:cTn>
                              </p:par>
                              <p:par>
                                <p:cTn id="76" presetID="26" presetClass="emph" presetSubtype="0" fill="hold" grpId="0" nodeType="withEffect">
                                  <p:stCondLst>
                                    <p:cond delay="0"/>
                                  </p:stCondLst>
                                  <p:childTnLst>
                                    <p:animEffect transition="out" filter="fade">
                                      <p:cBhvr>
                                        <p:cTn id="77" dur="500" tmFilter="0, 0; .2, .5; .8, .5; 1, 0"/>
                                        <p:tgtEl>
                                          <p:spTgt spid="3"/>
                                        </p:tgtEl>
                                      </p:cBhvr>
                                    </p:animEffect>
                                    <p:animScale>
                                      <p:cBhvr>
                                        <p:cTn id="78" dur="250" autoRev="1" fill="hold"/>
                                        <p:tgtEl>
                                          <p:spTgt spid="3"/>
                                        </p:tgtEl>
                                      </p:cBhvr>
                                      <p:by x="105000" y="105000"/>
                                    </p:animScale>
                                  </p:childTnLst>
                                </p:cTn>
                              </p:par>
                              <p:par>
                                <p:cTn id="79" presetID="26" presetClass="emph" presetSubtype="0" fill="hold" grpId="0" nodeType="withEffect">
                                  <p:stCondLst>
                                    <p:cond delay="0"/>
                                  </p:stCondLst>
                                  <p:childTnLst>
                                    <p:animEffect transition="out" filter="fade">
                                      <p:cBhvr>
                                        <p:cTn id="80" dur="500" tmFilter="0, 0; .2, .5; .8, .5; 1, 0"/>
                                        <p:tgtEl>
                                          <p:spTgt spid="51"/>
                                        </p:tgtEl>
                                      </p:cBhvr>
                                    </p:animEffect>
                                    <p:animScale>
                                      <p:cBhvr>
                                        <p:cTn id="81" dur="250" autoRev="1" fill="hold"/>
                                        <p:tgtEl>
                                          <p:spTgt spid="51"/>
                                        </p:tgtEl>
                                      </p:cBhvr>
                                      <p:by x="105000" y="105000"/>
                                    </p:animScale>
                                  </p:childTnLst>
                                </p:cTn>
                              </p:par>
                              <p:par>
                                <p:cTn id="82" presetID="26" presetClass="emph" presetSubtype="0" fill="hold" grpId="0" nodeType="withEffect">
                                  <p:stCondLst>
                                    <p:cond delay="0"/>
                                  </p:stCondLst>
                                  <p:childTnLst>
                                    <p:animEffect transition="out" filter="fade">
                                      <p:cBhvr>
                                        <p:cTn id="83" dur="500" tmFilter="0, 0; .2, .5; .8, .5; 1, 0"/>
                                        <p:tgtEl>
                                          <p:spTgt spid="54"/>
                                        </p:tgtEl>
                                      </p:cBhvr>
                                    </p:animEffect>
                                    <p:animScale>
                                      <p:cBhvr>
                                        <p:cTn id="84" dur="250" autoRev="1" fill="hold"/>
                                        <p:tgtEl>
                                          <p:spTgt spid="54"/>
                                        </p:tgtEl>
                                      </p:cBhvr>
                                      <p:by x="105000" y="105000"/>
                                    </p:animScale>
                                  </p:childTnLst>
                                </p:cTn>
                              </p:par>
                              <p:par>
                                <p:cTn id="85" presetID="26" presetClass="emph" presetSubtype="0" fill="hold" nodeType="withEffect">
                                  <p:stCondLst>
                                    <p:cond delay="0"/>
                                  </p:stCondLst>
                                  <p:childTnLst>
                                    <p:animEffect transition="out" filter="fade">
                                      <p:cBhvr>
                                        <p:cTn id="86" dur="500" tmFilter="0, 0; .2, .5; .8, .5; 1, 0"/>
                                        <p:tgtEl>
                                          <p:spTgt spid="7"/>
                                        </p:tgtEl>
                                      </p:cBhvr>
                                    </p:animEffect>
                                    <p:animScale>
                                      <p:cBhvr>
                                        <p:cTn id="87" dur="250" autoRev="1" fill="hold"/>
                                        <p:tgtEl>
                                          <p:spTgt spid="7"/>
                                        </p:tgtEl>
                                      </p:cBhvr>
                                      <p:by x="105000" y="105000"/>
                                    </p:animScale>
                                  </p:childTnLst>
                                </p:cTn>
                              </p:par>
                              <p:par>
                                <p:cTn id="88" presetID="26" presetClass="emph" presetSubtype="0" fill="hold" grpId="1" nodeType="withEffect">
                                  <p:stCondLst>
                                    <p:cond delay="0"/>
                                  </p:stCondLst>
                                  <p:childTnLst>
                                    <p:animEffect transition="out" filter="fade">
                                      <p:cBhvr>
                                        <p:cTn id="89" dur="500" tmFilter="0, 0; .2, .5; .8, .5; 1, 0"/>
                                        <p:tgtEl>
                                          <p:spTgt spid="70"/>
                                        </p:tgtEl>
                                      </p:cBhvr>
                                    </p:animEffect>
                                    <p:animScale>
                                      <p:cBhvr>
                                        <p:cTn id="90" dur="250" autoRev="1" fill="hold"/>
                                        <p:tgtEl>
                                          <p:spTgt spid="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4" grpId="0"/>
      <p:bldP spid="28" grpId="0" animBg="1"/>
      <p:bldP spid="49" grpId="0" animBg="1"/>
      <p:bldP spid="11" grpId="0" animBg="1"/>
      <p:bldP spid="76" grpId="0" animBg="1"/>
      <p:bldP spid="78" grpId="0" animBg="1"/>
      <p:bldP spid="84" grpId="0" animBg="1"/>
      <p:bldP spid="85" grpId="0" animBg="1"/>
      <p:bldP spid="86" grpId="0" animBg="1"/>
      <p:bldP spid="3" grpId="0" animBg="1"/>
      <p:bldP spid="51" grpId="0"/>
      <p:bldP spid="54" grpId="0"/>
      <p:bldP spid="7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Tree>
    <p:extLst>
      <p:ext uri="{BB962C8B-B14F-4D97-AF65-F5344CB8AC3E}">
        <p14:creationId xmlns:p14="http://schemas.microsoft.com/office/powerpoint/2010/main" val="3591041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681605" y="2590331"/>
            <a:ext cx="2619616" cy="726918"/>
            <a:chOff x="3681605" y="2590331"/>
            <a:chExt cx="2619616" cy="726918"/>
          </a:xfrm>
        </p:grpSpPr>
        <p:sp>
          <p:nvSpPr>
            <p:cNvPr id="90" name="Right Arrow 89"/>
            <p:cNvSpPr/>
            <p:nvPr/>
          </p:nvSpPr>
          <p:spPr>
            <a:xfrm rot="5400000">
              <a:off x="5793746" y="2809774"/>
              <a:ext cx="726918"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1" name="Right Arrow 90"/>
            <p:cNvSpPr/>
            <p:nvPr/>
          </p:nvSpPr>
          <p:spPr>
            <a:xfrm rot="8364937">
              <a:off x="4626005" y="2759145"/>
              <a:ext cx="936104"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92" name="Right Arrow 91"/>
            <p:cNvSpPr/>
            <p:nvPr/>
          </p:nvSpPr>
          <p:spPr>
            <a:xfrm rot="8536958">
              <a:off x="3681605" y="2730585"/>
              <a:ext cx="1135225" cy="28803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74" name="Title 1"/>
          <p:cNvSpPr txBox="1">
            <a:spLocks/>
          </p:cNvSpPr>
          <p:nvPr/>
        </p:nvSpPr>
        <p:spPr>
          <a:xfrm>
            <a:off x="104214" y="117701"/>
            <a:ext cx="8860273" cy="502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Gill Sans Light"/>
                <a:cs typeface="Gill Sans Light"/>
              </a:rPr>
              <a:t>Parallel Stochastic Gradient Descent (PSGD)</a:t>
            </a:r>
            <a:endParaRPr lang="en-US" sz="2800" dirty="0">
              <a:latin typeface="Gill Sans Light"/>
              <a:cs typeface="Gill Sans Light"/>
            </a:endParaRPr>
          </a:p>
        </p:txBody>
      </p:sp>
      <p:sp>
        <p:nvSpPr>
          <p:cNvPr id="5" name="Rounded Rectangle 4"/>
          <p:cNvSpPr/>
          <p:nvPr/>
        </p:nvSpPr>
        <p:spPr>
          <a:xfrm>
            <a:off x="2447764"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5" name="Rounded Rectangle 74"/>
          <p:cNvSpPr/>
          <p:nvPr/>
        </p:nvSpPr>
        <p:spPr>
          <a:xfrm>
            <a:off x="3959932"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sp>
        <p:nvSpPr>
          <p:cNvPr id="76" name="Rounded Rectangle 75"/>
          <p:cNvSpPr/>
          <p:nvPr/>
        </p:nvSpPr>
        <p:spPr>
          <a:xfrm>
            <a:off x="5472100" y="3432097"/>
            <a:ext cx="1224136" cy="12241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Gill Sans Light"/>
                <a:cs typeface="Gill Sans Light"/>
              </a:rPr>
              <a:t>SGD</a:t>
            </a:r>
            <a:endParaRPr lang="en-US" sz="2800" dirty="0">
              <a:solidFill>
                <a:schemeClr val="tx1"/>
              </a:solidFill>
              <a:latin typeface="Gill Sans Light"/>
              <a:cs typeface="Gill Sans Light"/>
            </a:endParaRPr>
          </a:p>
        </p:txBody>
      </p:sp>
      <p:pic>
        <p:nvPicPr>
          <p:cNvPr id="81"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8805"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381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CPU Icon by pacrj"/>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141" y="4368201"/>
            <a:ext cx="1402053" cy="10445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527883" y="5391114"/>
            <a:ext cx="3777758" cy="936105"/>
            <a:chOff x="3527883" y="5391114"/>
            <a:chExt cx="3777758" cy="936105"/>
          </a:xfrm>
        </p:grpSpPr>
        <p:sp>
          <p:nvSpPr>
            <p:cNvPr id="84" name="Right Arrow 83"/>
            <p:cNvSpPr/>
            <p:nvPr/>
          </p:nvSpPr>
          <p:spPr>
            <a:xfrm rot="7694780">
              <a:off x="5076927" y="5715150"/>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5" name="Right Arrow 84"/>
            <p:cNvSpPr/>
            <p:nvPr/>
          </p:nvSpPr>
          <p:spPr>
            <a:xfrm rot="2700000">
              <a:off x="3203847" y="5715151"/>
              <a:ext cx="93610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6" name="Right Arrow 85"/>
            <p:cNvSpPr/>
            <p:nvPr/>
          </p:nvSpPr>
          <p:spPr>
            <a:xfrm rot="5400000">
              <a:off x="4156393" y="5715150"/>
              <a:ext cx="7559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7" name="TextBox 86"/>
            <p:cNvSpPr txBox="1"/>
            <p:nvPr/>
          </p:nvSpPr>
          <p:spPr>
            <a:xfrm>
              <a:off x="5769900" y="5674500"/>
              <a:ext cx="1535741" cy="369332"/>
            </a:xfrm>
            <a:prstGeom prst="rect">
              <a:avLst/>
            </a:prstGeom>
            <a:noFill/>
          </p:spPr>
          <p:txBody>
            <a:bodyPr wrap="none" rtlCol="0">
              <a:spAutoFit/>
            </a:bodyPr>
            <a:lstStyle/>
            <a:p>
              <a:r>
                <a:rPr lang="en-US" dirty="0" smtClean="0">
                  <a:latin typeface="Gill Sans Light"/>
                  <a:cs typeface="Gill Sans Light"/>
                </a:rPr>
                <a:t>Merge models</a:t>
              </a:r>
            </a:p>
          </p:txBody>
        </p:sp>
      </p:grpSp>
      <p:sp>
        <p:nvSpPr>
          <p:cNvPr id="89" name="Can 88"/>
          <p:cNvSpPr/>
          <p:nvPr/>
        </p:nvSpPr>
        <p:spPr>
          <a:xfrm>
            <a:off x="5094057" y="1392730"/>
            <a:ext cx="1980220" cy="1080120"/>
          </a:xfrm>
          <a:prstGeom prst="can">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Model</a:t>
            </a:r>
            <a:endParaRPr lang="en-US" sz="3200" dirty="0">
              <a:solidFill>
                <a:schemeClr val="tx1"/>
              </a:solidFill>
              <a:latin typeface="Gill Sans Light"/>
              <a:cs typeface="Gill Sans Light"/>
            </a:endParaRPr>
          </a:p>
        </p:txBody>
      </p:sp>
      <p:grpSp>
        <p:nvGrpSpPr>
          <p:cNvPr id="15" name="Group 14"/>
          <p:cNvGrpSpPr/>
          <p:nvPr/>
        </p:nvGrpSpPr>
        <p:grpSpPr>
          <a:xfrm>
            <a:off x="3760858" y="707856"/>
            <a:ext cx="4509786" cy="5852008"/>
            <a:chOff x="3760858" y="707856"/>
            <a:chExt cx="4509786" cy="5852008"/>
          </a:xfrm>
        </p:grpSpPr>
        <p:sp>
          <p:nvSpPr>
            <p:cNvPr id="10" name="U-Turn Arrow 9"/>
            <p:cNvSpPr/>
            <p:nvPr/>
          </p:nvSpPr>
          <p:spPr>
            <a:xfrm flipH="1">
              <a:off x="5652120" y="707856"/>
              <a:ext cx="2618524" cy="5584109"/>
            </a:xfrm>
            <a:prstGeom prst="uturnArrow">
              <a:avLst>
                <a:gd name="adj1" fmla="val 13120"/>
                <a:gd name="adj2" fmla="val 18160"/>
                <a:gd name="adj3" fmla="val 8294"/>
                <a:gd name="adj4" fmla="val 14531"/>
                <a:gd name="adj5" fmla="val 17118"/>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ill Sans Light"/>
                <a:cs typeface="Gill Sans Light"/>
              </a:endParaRPr>
            </a:p>
          </p:txBody>
        </p:sp>
        <p:sp>
          <p:nvSpPr>
            <p:cNvPr id="11" name="Rectangle 10"/>
            <p:cNvSpPr/>
            <p:nvPr/>
          </p:nvSpPr>
          <p:spPr>
            <a:xfrm>
              <a:off x="3760858" y="6237123"/>
              <a:ext cx="4509786" cy="32274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2" name="Rounded Rectangle 1"/>
          <p:cNvSpPr/>
          <p:nvPr/>
        </p:nvSpPr>
        <p:spPr>
          <a:xfrm>
            <a:off x="971600" y="620688"/>
            <a:ext cx="7992887" cy="6237312"/>
          </a:xfrm>
          <a:prstGeom prst="roundRect">
            <a:avLst/>
          </a:prstGeom>
          <a:solidFill>
            <a:srgbClr val="FFFFFF">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8" name="Can 7"/>
          <p:cNvSpPr/>
          <p:nvPr/>
        </p:nvSpPr>
        <p:spPr>
          <a:xfrm>
            <a:off x="2434354" y="1357852"/>
            <a:ext cx="1980220" cy="1080120"/>
          </a:xfrm>
          <a:prstGeom prst="can">
            <a:avLst/>
          </a:prstGeom>
          <a:solidFill>
            <a:schemeClr val="accent5">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Gill Sans Light"/>
                <a:cs typeface="Gill Sans Light"/>
              </a:rPr>
              <a:t>Data</a:t>
            </a:r>
            <a:endParaRPr lang="en-US" sz="3200" dirty="0">
              <a:solidFill>
                <a:schemeClr val="tx1"/>
              </a:solidFill>
              <a:latin typeface="Gill Sans Light"/>
              <a:cs typeface="Gill Sans Light"/>
            </a:endParaRPr>
          </a:p>
        </p:txBody>
      </p:sp>
      <p:grpSp>
        <p:nvGrpSpPr>
          <p:cNvPr id="12" name="Group 11"/>
          <p:cNvGrpSpPr/>
          <p:nvPr/>
        </p:nvGrpSpPr>
        <p:grpSpPr>
          <a:xfrm>
            <a:off x="1362484" y="2435300"/>
            <a:ext cx="4132467" cy="936104"/>
            <a:chOff x="1362484" y="2435300"/>
            <a:chExt cx="4132467" cy="936104"/>
          </a:xfrm>
        </p:grpSpPr>
        <p:sp>
          <p:nvSpPr>
            <p:cNvPr id="6" name="Right Arrow 5"/>
            <p:cNvSpPr/>
            <p:nvPr/>
          </p:nvSpPr>
          <p:spPr>
            <a:xfrm rot="5400000">
              <a:off x="2696372" y="2759337"/>
              <a:ext cx="726918"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7" name="Right Arrow 76"/>
            <p:cNvSpPr/>
            <p:nvPr/>
          </p:nvSpPr>
          <p:spPr>
            <a:xfrm rot="2700000">
              <a:off x="3508851" y="2759336"/>
              <a:ext cx="936104"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1362484" y="2590331"/>
              <a:ext cx="1674378" cy="369332"/>
            </a:xfrm>
            <a:prstGeom prst="rect">
              <a:avLst/>
            </a:prstGeom>
            <a:noFill/>
          </p:spPr>
          <p:txBody>
            <a:bodyPr wrap="square" rtlCol="0">
              <a:spAutoFit/>
            </a:bodyPr>
            <a:lstStyle/>
            <a:p>
              <a:r>
                <a:rPr lang="en-US" dirty="0" smtClean="0">
                  <a:latin typeface="Gill Sans Light"/>
                  <a:cs typeface="Gill Sans Light"/>
                </a:rPr>
                <a:t>Random</a:t>
              </a:r>
            </a:p>
          </p:txBody>
        </p:sp>
        <p:sp>
          <p:nvSpPr>
            <p:cNvPr id="88" name="Right Arrow 87"/>
            <p:cNvSpPr/>
            <p:nvPr/>
          </p:nvSpPr>
          <p:spPr>
            <a:xfrm rot="2003273">
              <a:off x="4359726" y="2759145"/>
              <a:ext cx="1135225" cy="288032"/>
            </a:xfrm>
            <a:prstGeom prst="rightArrow">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sp>
        <p:nvSpPr>
          <p:cNvPr id="3" name="TextBox 2"/>
          <p:cNvSpPr txBox="1"/>
          <p:nvPr/>
        </p:nvSpPr>
        <p:spPr>
          <a:xfrm>
            <a:off x="2492063" y="738773"/>
            <a:ext cx="1941332" cy="461665"/>
          </a:xfrm>
          <a:prstGeom prst="rect">
            <a:avLst/>
          </a:prstGeom>
          <a:noFill/>
        </p:spPr>
        <p:txBody>
          <a:bodyPr wrap="square" rtlCol="0">
            <a:spAutoFit/>
          </a:bodyPr>
          <a:lstStyle/>
          <a:p>
            <a:r>
              <a:rPr lang="en-US" sz="2400" dirty="0" smtClean="0">
                <a:latin typeface="Gill Sans Light"/>
                <a:cs typeface="Gill Sans Light"/>
              </a:rPr>
              <a:t>Data shuffling</a:t>
            </a:r>
            <a:endParaRPr lang="en-US" sz="2400" dirty="0">
              <a:latin typeface="Gill Sans Light"/>
              <a:cs typeface="Gill Sans Light"/>
            </a:endParaRPr>
          </a:p>
        </p:txBody>
      </p:sp>
      <p:sp>
        <p:nvSpPr>
          <p:cNvPr id="4" name="Rounded Rectangle 3"/>
          <p:cNvSpPr/>
          <p:nvPr/>
        </p:nvSpPr>
        <p:spPr>
          <a:xfrm>
            <a:off x="1139277" y="1180738"/>
            <a:ext cx="4760204" cy="2319171"/>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nvGrpSpPr>
          <p:cNvPr id="18" name="Group 17"/>
          <p:cNvGrpSpPr/>
          <p:nvPr/>
        </p:nvGrpSpPr>
        <p:grpSpPr>
          <a:xfrm>
            <a:off x="104213" y="3576765"/>
            <a:ext cx="8860274" cy="2467067"/>
            <a:chOff x="104213" y="3576765"/>
            <a:chExt cx="8860274" cy="2467067"/>
          </a:xfrm>
        </p:grpSpPr>
        <p:grpSp>
          <p:nvGrpSpPr>
            <p:cNvPr id="17" name="Group 16"/>
            <p:cNvGrpSpPr/>
            <p:nvPr/>
          </p:nvGrpSpPr>
          <p:grpSpPr>
            <a:xfrm>
              <a:off x="104213" y="3576765"/>
              <a:ext cx="8860274" cy="2467067"/>
              <a:chOff x="104213" y="3576765"/>
              <a:chExt cx="8860274" cy="2467067"/>
            </a:xfrm>
          </p:grpSpPr>
          <p:sp>
            <p:nvSpPr>
              <p:cNvPr id="9" name="Rounded Rectangle 8"/>
              <p:cNvSpPr/>
              <p:nvPr/>
            </p:nvSpPr>
            <p:spPr>
              <a:xfrm>
                <a:off x="104213" y="3576765"/>
                <a:ext cx="8860274" cy="2467067"/>
              </a:xfrm>
              <a:prstGeom prst="roundRect">
                <a:avLst>
                  <a:gd name="adj" fmla="val 3273"/>
                </a:avLst>
              </a:prstGeom>
              <a:solidFill>
                <a:schemeClr val="bg1"/>
              </a:solidFill>
              <a:ln w="76200" cmpd="sng">
                <a:solidFill>
                  <a:srgbClr val="202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000000"/>
                    </a:solidFill>
                  </a:ln>
                  <a:solidFill>
                    <a:srgbClr val="FB3D6C"/>
                  </a:solidFill>
                  <a:latin typeface="Gill Sans Light"/>
                  <a:cs typeface="Gill Sans Light"/>
                </a:endParaRPr>
              </a:p>
            </p:txBody>
          </p:sp>
          <p:grpSp>
            <p:nvGrpSpPr>
              <p:cNvPr id="16" name="Group 15"/>
              <p:cNvGrpSpPr/>
              <p:nvPr/>
            </p:nvGrpSpPr>
            <p:grpSpPr>
              <a:xfrm>
                <a:off x="510587" y="3673809"/>
                <a:ext cx="7963492" cy="1903208"/>
                <a:chOff x="376711" y="3588669"/>
                <a:chExt cx="7963492" cy="1903208"/>
              </a:xfrm>
            </p:grpSpPr>
            <p:pic>
              <p:nvPicPr>
                <p:cNvPr id="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9139"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01632" y="359163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14218" y="3639466"/>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76711" y="3615551"/>
                  <a:ext cx="2446660" cy="184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tretch/>
              </p:blipFill>
              <p:spPr>
                <a:xfrm>
                  <a:off x="5411103" y="3588669"/>
                  <a:ext cx="2929100" cy="1903208"/>
                </a:xfrm>
                <a:prstGeom prst="rect">
                  <a:avLst/>
                </a:prstGeom>
                <a:noFill/>
                <a:ln>
                  <a:noFill/>
                </a:ln>
              </p:spPr>
            </p:pic>
          </p:grpSp>
        </p:grpSp>
        <p:sp>
          <p:nvSpPr>
            <p:cNvPr id="40" name="TextBox 39"/>
            <p:cNvSpPr txBox="1"/>
            <p:nvPr/>
          </p:nvSpPr>
          <p:spPr>
            <a:xfrm>
              <a:off x="2347843" y="5535831"/>
              <a:ext cx="4957798" cy="461665"/>
            </a:xfrm>
            <a:prstGeom prst="rect">
              <a:avLst/>
            </a:prstGeom>
            <a:noFill/>
          </p:spPr>
          <p:txBody>
            <a:bodyPr wrap="square" rtlCol="0">
              <a:spAutoFit/>
            </a:bodyPr>
            <a:lstStyle/>
            <a:p>
              <a:r>
                <a:rPr lang="en-US" sz="2400" dirty="0" smtClean="0">
                  <a:latin typeface="Gill Sans Light"/>
                  <a:cs typeface="Gill Sans Light"/>
                </a:rPr>
                <a:t>PSGD with shuffling converges faster</a:t>
              </a:r>
              <a:endParaRPr lang="en-US" sz="2400" dirty="0">
                <a:latin typeface="Gill Sans Light"/>
                <a:cs typeface="Gill Sans Light"/>
              </a:endParaRPr>
            </a:p>
          </p:txBody>
        </p:sp>
      </p:grpSp>
      <p:sp>
        <p:nvSpPr>
          <p:cNvPr id="42" name="Rounded Rectangle 41"/>
          <p:cNvSpPr/>
          <p:nvPr/>
        </p:nvSpPr>
        <p:spPr>
          <a:xfrm>
            <a:off x="723165" y="6086776"/>
            <a:ext cx="7746360" cy="3117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smtClean="0">
                <a:solidFill>
                  <a:schemeClr val="tx1"/>
                </a:solidFill>
                <a:latin typeface="Gill Sans Light"/>
                <a:cs typeface="Gill Sans Light"/>
              </a:rPr>
              <a:t>* [</a:t>
            </a:r>
            <a:r>
              <a:rPr lang="en-US" sz="1050" dirty="0" err="1" smtClean="0">
                <a:solidFill>
                  <a:schemeClr val="tx1"/>
                </a:solidFill>
                <a:latin typeface="Gill Sans Light"/>
                <a:cs typeface="Gill Sans Light"/>
              </a:rPr>
              <a:t>Recht</a:t>
            </a:r>
            <a:r>
              <a:rPr lang="en-US" sz="1050" dirty="0" smtClean="0">
                <a:solidFill>
                  <a:schemeClr val="tx1"/>
                </a:solidFill>
                <a:latin typeface="Gill Sans Light"/>
                <a:cs typeface="Gill Sans Light"/>
              </a:rPr>
              <a:t> and Re, 2013], [</a:t>
            </a:r>
            <a:r>
              <a:rPr lang="en-US" sz="1050" dirty="0" err="1" smtClean="0">
                <a:solidFill>
                  <a:schemeClr val="tx1"/>
                </a:solidFill>
                <a:latin typeface="Gill Sans Light"/>
                <a:cs typeface="Gill Sans Light"/>
              </a:rPr>
              <a:t>Bottou</a:t>
            </a:r>
            <a:r>
              <a:rPr lang="en-US" sz="1050" dirty="0" smtClean="0">
                <a:solidFill>
                  <a:schemeClr val="tx1"/>
                </a:solidFill>
                <a:latin typeface="Gill Sans Light"/>
                <a:cs typeface="Gill Sans Light"/>
              </a:rPr>
              <a:t>, 2012], [Zhang and Re, 2014], [</a:t>
            </a:r>
            <a:r>
              <a:rPr lang="en-US" sz="1050" dirty="0" err="1" smtClean="0">
                <a:solidFill>
                  <a:schemeClr val="tx1"/>
                </a:solidFill>
                <a:latin typeface="Gill Sans Light"/>
                <a:cs typeface="Gill Sans Light"/>
              </a:rPr>
              <a:t>Gurbuzbalaban</a:t>
            </a:r>
            <a:r>
              <a:rPr lang="en-US" sz="1050" dirty="0" smtClean="0">
                <a:solidFill>
                  <a:schemeClr val="tx1"/>
                </a:solidFill>
                <a:latin typeface="Gill Sans Light"/>
                <a:cs typeface="Gill Sans Light"/>
              </a:rPr>
              <a:t> et al., 2015], [</a:t>
            </a:r>
            <a:r>
              <a:rPr lang="en-US" sz="1050" dirty="0" err="1" smtClean="0">
                <a:solidFill>
                  <a:schemeClr val="tx1"/>
                </a:solidFill>
                <a:latin typeface="Gill Sans Light"/>
                <a:cs typeface="Gill Sans Light"/>
              </a:rPr>
              <a:t>Ioffe</a:t>
            </a:r>
            <a:r>
              <a:rPr lang="en-US" sz="1050" dirty="0" smtClean="0">
                <a:solidFill>
                  <a:schemeClr val="tx1"/>
                </a:solidFill>
                <a:latin typeface="Gill Sans Light"/>
                <a:cs typeface="Gill Sans Light"/>
              </a:rPr>
              <a:t> and </a:t>
            </a:r>
            <a:r>
              <a:rPr lang="en-US" sz="1050" dirty="0" err="1" smtClean="0">
                <a:solidFill>
                  <a:schemeClr val="tx1"/>
                </a:solidFill>
                <a:latin typeface="Gill Sans Light"/>
                <a:cs typeface="Gill Sans Light"/>
              </a:rPr>
              <a:t>Szegedy</a:t>
            </a:r>
            <a:r>
              <a:rPr lang="en-US" sz="1050" dirty="0" smtClean="0">
                <a:solidFill>
                  <a:schemeClr val="tx1"/>
                </a:solidFill>
                <a:latin typeface="Gill Sans Light"/>
                <a:cs typeface="Gill Sans Light"/>
              </a:rPr>
              <a:t>, 2015], [Zhang et al. 2015] </a:t>
            </a:r>
            <a:endParaRPr lang="en-US" sz="1050" dirty="0">
              <a:solidFill>
                <a:schemeClr val="tx1"/>
              </a:solidFill>
              <a:latin typeface="Gill Sans Light"/>
              <a:cs typeface="Gill Sans Light"/>
            </a:endParaRPr>
          </a:p>
        </p:txBody>
      </p:sp>
    </p:spTree>
    <p:extLst>
      <p:ext uri="{BB962C8B-B14F-4D97-AF65-F5344CB8AC3E}">
        <p14:creationId xmlns:p14="http://schemas.microsoft.com/office/powerpoint/2010/main" val="3640498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ppt_h*1.125000"/>
                                          </p:val>
                                        </p:tav>
                                        <p:tav tm="100000">
                                          <p:val>
                                            <p:strVal val="#ppt_y"/>
                                          </p:val>
                                        </p:tav>
                                      </p:tavLst>
                                    </p:anim>
                                    <p:animEffect transition="in" filter="wipe(up)">
                                      <p:cBhvr>
                                        <p:cTn id="8" dur="500"/>
                                        <p:tgtEl>
                                          <p:spTgt spid="42"/>
                                        </p:tgtEl>
                                      </p:cBhvr>
                                    </p:animEffect>
                                  </p:childTnLst>
                                </p:cTn>
                              </p:par>
                              <p:par>
                                <p:cTn id="9" presetID="1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p:tgtEl>
                                          <p:spTgt spid="18"/>
                                        </p:tgtEl>
                                        <p:attrNameLst>
                                          <p:attrName>ppt_y</p:attrName>
                                        </p:attrNameLst>
                                      </p:cBhvr>
                                      <p:tavLst>
                                        <p:tav tm="0">
                                          <p:val>
                                            <p:strVal val="#ppt_y+#ppt_h*1.125000"/>
                                          </p:val>
                                        </p:tav>
                                        <p:tav tm="100000">
                                          <p:val>
                                            <p:strVal val="#ppt_y"/>
                                          </p:val>
                                        </p:tav>
                                      </p:tavLst>
                                    </p:anim>
                                    <p:animEffect transition="in" filter="wipe(up)">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aphicFrame>
        <p:nvGraphicFramePr>
          <p:cNvPr id="38" name="Table 37"/>
          <p:cNvGraphicFramePr>
            <a:graphicFrameLocks noGrp="1"/>
          </p:cNvGraphicFramePr>
          <p:nvPr>
            <p:extLst>
              <p:ext uri="{D42A27DB-BD31-4B8C-83A1-F6EECF244321}">
                <p14:modId xmlns:p14="http://schemas.microsoft.com/office/powerpoint/2010/main" val="3227216572"/>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39" name="TextBox 38"/>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40" name="TextBox 39"/>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469061" y="5953857"/>
            <a:ext cx="4521444" cy="873821"/>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
        <p:nvSpPr>
          <p:cNvPr id="31"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Data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2424583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ppt_y</p:attrName>
                                        </p:attrNameLst>
                                      </p:cBhvr>
                                      <p:tavLst>
                                        <p:tav tm="0">
                                          <p:val>
                                            <p:strVal val="#ppt_y-#ppt_h*1.125000"/>
                                          </p:val>
                                        </p:tav>
                                        <p:tav tm="100000">
                                          <p:val>
                                            <p:strVal val="#ppt_y"/>
                                          </p:val>
                                        </p:tav>
                                      </p:tavLst>
                                    </p:anim>
                                    <p:animEffect transition="in" filter="wipe(down)">
                                      <p:cBhvr>
                                        <p:cTn id="8" dur="500"/>
                                        <p:tgtEl>
                                          <p:spTgt spid="1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p:tgtEl>
                                          <p:spTgt spid="21"/>
                                        </p:tgtEl>
                                        <p:attrNameLst>
                                          <p:attrName>ppt_y</p:attrName>
                                        </p:attrNameLst>
                                      </p:cBhvr>
                                      <p:tavLst>
                                        <p:tav tm="0">
                                          <p:val>
                                            <p:strVal val="#ppt_y-#ppt_h*1.125000"/>
                                          </p:val>
                                        </p:tav>
                                        <p:tav tm="100000">
                                          <p:val>
                                            <p:strVal val="#ppt_y"/>
                                          </p:val>
                                        </p:tav>
                                      </p:tavLst>
                                    </p:anim>
                                    <p:animEffect transition="in" filter="wipe(down)">
                                      <p:cBhvr>
                                        <p:cTn id="12" dur="1000"/>
                                        <p:tgtEl>
                                          <p:spTgt spid="21"/>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p:tgtEl>
                                          <p:spTgt spid="26"/>
                                        </p:tgtEl>
                                        <p:attrNameLst>
                                          <p:attrName>ppt_y</p:attrName>
                                        </p:attrNameLst>
                                      </p:cBhvr>
                                      <p:tavLst>
                                        <p:tav tm="0">
                                          <p:val>
                                            <p:strVal val="#ppt_y-#ppt_h*1.125000"/>
                                          </p:val>
                                        </p:tav>
                                        <p:tav tm="100000">
                                          <p:val>
                                            <p:strVal val="#ppt_y"/>
                                          </p:val>
                                        </p:tav>
                                      </p:tavLst>
                                    </p:anim>
                                    <p:animEffect transition="in" filter="wipe(down)">
                                      <p:cBhvr>
                                        <p:cTn id="16" dur="1000"/>
                                        <p:tgtEl>
                                          <p:spTgt spid="26"/>
                                        </p:tgtEl>
                                      </p:cBhvr>
                                    </p:animEffect>
                                  </p:childTnLst>
                                </p:cTn>
                              </p:par>
                              <p:par>
                                <p:cTn id="17" presetID="12" presetClass="entr" presetSubtype="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ppt_y</p:attrName>
                                        </p:attrNameLst>
                                      </p:cBhvr>
                                      <p:tavLst>
                                        <p:tav tm="0">
                                          <p:val>
                                            <p:strVal val="#ppt_y-#ppt_h*1.125000"/>
                                          </p:val>
                                        </p:tav>
                                        <p:tav tm="100000">
                                          <p:val>
                                            <p:strVal val="#ppt_y"/>
                                          </p:val>
                                        </p:tav>
                                      </p:tavLst>
                                    </p:anim>
                                    <p:animEffect transition="in" filter="wipe(down)">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6" grpId="0" animBg="1"/>
      <p:bldP spid="27"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5" name="Rectangle 34"/>
          <p:cNvSpPr/>
          <p:nvPr/>
        </p:nvSpPr>
        <p:spPr>
          <a:xfrm>
            <a:off x="2245977" y="1415317"/>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6" name="Rectangle 35"/>
          <p:cNvSpPr/>
          <p:nvPr/>
        </p:nvSpPr>
        <p:spPr>
          <a:xfrm>
            <a:off x="2926514"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cxnSp>
        <p:nvCxnSpPr>
          <p:cNvPr id="41" name="Straight Connector 40"/>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Data Shuffling</a:t>
            </a:r>
            <a:endParaRPr lang="en-US" sz="2800" dirty="0">
              <a:solidFill>
                <a:srgbClr val="0000FF"/>
              </a:solidFill>
              <a:latin typeface="Gill Sans Light"/>
              <a:cs typeface="Gill Sans Light"/>
            </a:endParaRPr>
          </a:p>
        </p:txBody>
      </p:sp>
      <p:graphicFrame>
        <p:nvGraphicFramePr>
          <p:cNvPr id="32" name="Table 31"/>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33" name="TextBox 32"/>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37" name="TextBox 36"/>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43" name="TextBox 42"/>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696786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3.05556E-6 0.03565 C -0.00243 0.05047 -0.00711 0.06505 -0.01111 0.07963 C -0.01267 0.08542 -0.01389 0.09468 -0.01666 0.1 C -0.01857 0.10324 -0.02118 0.10625 -0.02222 0.11019 C -0.02413 0.11736 -0.02673 0.12454 -0.03194 0.12871 C -0.03281 0.13218 -0.03316 0.13588 -0.03472 0.13889 C -0.03559 0.14051 -0.0368 0.14213 -0.0375 0.14399 C -0.03871 0.14723 -0.03941 0.1507 -0.04027 0.15417 C -0.0408 0.15579 -0.04166 0.15926 -0.04166 0.15949 C -0.03663 0.17778 -0.04461 0.14977 -0.0375 0.16945 C -0.03489 0.17639 -0.03455 0.18079 -0.03333 0.18797 C -0.03385 0.19584 -0.02986 0.20649 -0.03472 0.21181 C -0.03958 0.21713 -0.04774 0.20996 -0.05416 0.20996 C -0.06857 0.20996 -0.08281 0.21111 -0.09722 0.21181 C -0.1059 0.21297 -0.11371 0.21436 -0.12222 0.2169 C -0.12291 0.23311 -0.12534 0.24954 -0.125 0.26598 C -0.12465 0.27778 -0.12222 0.30162 -0.12222 0.30162 C -0.12274 0.31111 -0.12361 0.32084 -0.12361 0.33033 C -0.12361 0.34167 -0.11805 0.34375 -0.11527 0.35394 C -0.11302 0.36204 -0.11093 0.36713 -0.10833 0.37431 C -0.10451 0.38473 -0.10451 0.39746 -0.09444 0.40139 C -0.09323 0.40579 -0.09305 0.40834 -0.09027 0.41158 C -0.08541 0.4176 -0.08611 0.41181 -0.08611 0.41852 " pathEditMode="relative" rAng="0" ptsTypes="AAAAAAAAAAAAAAAAAAAAAAA">
                                      <p:cBhvr>
                                        <p:cTn id="14" dur="2000" fill="hold"/>
                                        <p:tgtEl>
                                          <p:spTgt spid="75"/>
                                        </p:tgtEl>
                                        <p:attrNameLst>
                                          <p:attrName>ppt_x</p:attrName>
                                          <p:attrName>ppt_y</p:attrName>
                                        </p:attrNameLst>
                                      </p:cBhvr>
                                      <p:rCtr x="-6267" y="19144"/>
                                    </p:animMotion>
                                  </p:childTnLst>
                                </p:cTn>
                              </p:par>
                              <p:par>
                                <p:cTn id="15" presetID="1" presetClass="exit" presetSubtype="0" fill="hold" grpId="0" nodeType="withEffect">
                                  <p:stCondLst>
                                    <p:cond delay="2100"/>
                                  </p:stCondLst>
                                  <p:childTnLst>
                                    <p:set>
                                      <p:cBhvr>
                                        <p:cTn id="16" dur="1" fill="hold">
                                          <p:stCondLst>
                                            <p:cond delay="0"/>
                                          </p:stCondLst>
                                        </p:cTn>
                                        <p:tgtEl>
                                          <p:spTgt spid="3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0" nodeType="clickEffect">
                                  <p:stCondLst>
                                    <p:cond delay="0"/>
                                  </p:stCondLst>
                                  <p:childTnLst>
                                    <p:animMotion origin="layout" path="M -3.88889E-6 -0.0037 C 0.00382 0.01181 0.00278 0.03241 0.00973 0.0463 C 0.01233 0.05139 0.01927 0.06204 0.02084 0.06852 C 0.02587 0.08889 0.01789 0.05811 0.025 0.07963 C 0.02987 0.09422 0.02448 0.08774 0.03195 0.09445 C 0.03525 0.10116 0.03837 0.1007 0.04167 0.10741 C 0.04046 0.1169 0.03872 0.1257 0.0375 0.13519 C 0.03802 0.15301 0.02882 0.17709 0.03889 0.18889 C 0.05035 0.20232 0.06945 0.18982 0.08473 0.19074 C 0.09514 0.19144 0.10677 0.19375 0.11667 0.19815 C 0.11546 0.22199 0.11337 0.24491 0.11112 0.26852 C 0.11077 0.28311 0.11962 0.32709 0.10417 0.34074 C 0.09983 0.34954 0.09792 0.35556 0.09167 0.36111 C 0.08837 0.37454 0.08455 0.3882 0.08195 0.40186 C 0.07882 0.41829 0.08195 0.41297 0.07639 0.42037 " pathEditMode="relative" rAng="0" ptsTypes="ffffffffffffffA">
                                      <p:cBhvr>
                                        <p:cTn id="20" dur="2000" fill="hold"/>
                                        <p:tgtEl>
                                          <p:spTgt spid="74"/>
                                        </p:tgtEl>
                                        <p:attrNameLst>
                                          <p:attrName>ppt_x</p:attrName>
                                          <p:attrName>ppt_y</p:attrName>
                                        </p:attrNameLst>
                                      </p:cBhvr>
                                      <p:rCtr x="5972" y="21204"/>
                                    </p:animMotion>
                                  </p:childTnLst>
                                </p:cTn>
                              </p:par>
                              <p:par>
                                <p:cTn id="21" presetID="1" presetClass="exit" presetSubtype="0" fill="hold" grpId="0" nodeType="withEffect">
                                  <p:stCondLst>
                                    <p:cond delay="200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74" grpId="0" animBg="1"/>
      <p:bldP spid="75"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53"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graphicFrame>
        <p:nvGraphicFramePr>
          <p:cNvPr id="54" name="Table 53"/>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55" name="TextBox 54"/>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59" name="TextBox 58"/>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63" name="TextBox 62"/>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6187124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9" name="Rectangle 78"/>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11" name="Rectangle 10"/>
          <p:cNvSpPr/>
          <p:nvPr/>
        </p:nvSpPr>
        <p:spPr>
          <a:xfrm>
            <a:off x="1422400" y="1308100"/>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13" name="TextBox 12"/>
          <p:cNvSpPr txBox="1"/>
          <p:nvPr/>
        </p:nvSpPr>
        <p:spPr>
          <a:xfrm>
            <a:off x="972064" y="1415317"/>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14" name="Oval 13"/>
          <p:cNvSpPr/>
          <p:nvPr/>
        </p:nvSpPr>
        <p:spPr>
          <a:xfrm>
            <a:off x="1832847" y="3589815"/>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15" name="Rectangle 14"/>
          <p:cNvSpPr/>
          <p:nvPr/>
        </p:nvSpPr>
        <p:spPr>
          <a:xfrm>
            <a:off x="151854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16" name="Straight Connector 15"/>
          <p:cNvCxnSpPr>
            <a:endCxn id="14" idx="0"/>
          </p:cNvCxnSpPr>
          <p:nvPr/>
        </p:nvCxnSpPr>
        <p:spPr>
          <a:xfrm>
            <a:off x="2150954" y="2973704"/>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150954" y="2973705"/>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40162" y="2740920"/>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20122" y="2093793"/>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sp>
        <p:nvSpPr>
          <p:cNvPr id="21" name="Rectangle 20"/>
          <p:cNvSpPr/>
          <p:nvPr/>
        </p:nvSpPr>
        <p:spPr>
          <a:xfrm>
            <a:off x="2140084"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26" name="Rectangle 25"/>
          <p:cNvSpPr/>
          <p:nvPr/>
        </p:nvSpPr>
        <p:spPr>
          <a:xfrm>
            <a:off x="2940162"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27" name="Rectangle 26"/>
          <p:cNvSpPr/>
          <p:nvPr/>
        </p:nvSpPr>
        <p:spPr>
          <a:xfrm>
            <a:off x="3561698" y="429083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65" name="Straight Connector 64"/>
          <p:cNvCxnSpPr/>
          <p:nvPr/>
        </p:nvCxnSpPr>
        <p:spPr>
          <a:xfrm>
            <a:off x="4508500" y="914400"/>
            <a:ext cx="0" cy="43062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83" idx="0"/>
          </p:cNvCxnSpPr>
          <p:nvPr/>
        </p:nvCxnSpPr>
        <p:spPr>
          <a:xfrm>
            <a:off x="3625661" y="2973704"/>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3307554" y="3604200"/>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73" name="Rectangle 72"/>
          <p:cNvSpPr/>
          <p:nvPr/>
        </p:nvSpPr>
        <p:spPr>
          <a:xfrm>
            <a:off x="15649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74" name="Rectangle 73"/>
          <p:cNvSpPr/>
          <p:nvPr/>
        </p:nvSpPr>
        <p:spPr>
          <a:xfrm>
            <a:off x="22459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75" name="Rectangle 74"/>
          <p:cNvSpPr/>
          <p:nvPr/>
        </p:nvSpPr>
        <p:spPr>
          <a:xfrm>
            <a:off x="292702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6" name="Rectangle 75"/>
          <p:cNvSpPr/>
          <p:nvPr/>
        </p:nvSpPr>
        <p:spPr>
          <a:xfrm>
            <a:off x="3608077" y="1412062"/>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32" name="Rectangle 31"/>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33" name="Rectangle 32"/>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35" name="Rectangle 34"/>
          <p:cNvSpPr/>
          <p:nvPr/>
        </p:nvSpPr>
        <p:spPr>
          <a:xfrm>
            <a:off x="5915286" y="1323863"/>
            <a:ext cx="2933700" cy="7017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sp>
        <p:nvSpPr>
          <p:cNvPr id="36" name="TextBox 35"/>
          <p:cNvSpPr txBox="1"/>
          <p:nvPr/>
        </p:nvSpPr>
        <p:spPr>
          <a:xfrm>
            <a:off x="5464950" y="1431080"/>
            <a:ext cx="222424" cy="508447"/>
          </a:xfrm>
          <a:prstGeom prst="rect">
            <a:avLst/>
          </a:prstGeom>
          <a:noFill/>
          <a:ln w="28575">
            <a:noFill/>
          </a:ln>
        </p:spPr>
        <p:txBody>
          <a:bodyPr wrap="square" lIns="76810" tIns="38405" rIns="76810" bIns="38405" rtlCol="0">
            <a:spAutoFit/>
          </a:bodyPr>
          <a:lstStyle/>
          <a:p>
            <a:r>
              <a:rPr lang="en-US" sz="2800" dirty="0">
                <a:latin typeface="Gill Sans Light"/>
                <a:cs typeface="Gill Sans Light"/>
              </a:rPr>
              <a:t>A</a:t>
            </a:r>
          </a:p>
        </p:txBody>
      </p:sp>
      <p:sp>
        <p:nvSpPr>
          <p:cNvPr id="37" name="Oval 36"/>
          <p:cNvSpPr/>
          <p:nvPr/>
        </p:nvSpPr>
        <p:spPr>
          <a:xfrm>
            <a:off x="6325733" y="3605578"/>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1</a:t>
            </a:r>
          </a:p>
        </p:txBody>
      </p:sp>
      <p:sp>
        <p:nvSpPr>
          <p:cNvPr id="38" name="Rectangle 37"/>
          <p:cNvSpPr/>
          <p:nvPr/>
        </p:nvSpPr>
        <p:spPr>
          <a:xfrm>
            <a:off x="601143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cxnSp>
        <p:nvCxnSpPr>
          <p:cNvPr id="39" name="Straight Connector 38"/>
          <p:cNvCxnSpPr>
            <a:endCxn id="37" idx="0"/>
          </p:cNvCxnSpPr>
          <p:nvPr/>
        </p:nvCxnSpPr>
        <p:spPr>
          <a:xfrm>
            <a:off x="6643840" y="2989467"/>
            <a:ext cx="0" cy="616111"/>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643840" y="2989468"/>
            <a:ext cx="14747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433048" y="2756683"/>
            <a:ext cx="0" cy="249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113008" y="2109556"/>
            <a:ext cx="640080"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a:solidFill>
                  <a:sysClr val="windowText" lastClr="000000"/>
                </a:solidFill>
                <a:latin typeface="Gill Sans Light"/>
                <a:cs typeface="Gill Sans Light"/>
              </a:rPr>
              <a:t>M</a:t>
            </a:r>
          </a:p>
        </p:txBody>
      </p:sp>
      <p:grpSp>
        <p:nvGrpSpPr>
          <p:cNvPr id="8" name="Group 7"/>
          <p:cNvGrpSpPr/>
          <p:nvPr/>
        </p:nvGrpSpPr>
        <p:grpSpPr>
          <a:xfrm>
            <a:off x="6632970" y="4306595"/>
            <a:ext cx="1421614" cy="485866"/>
            <a:chOff x="6632970" y="4306595"/>
            <a:chExt cx="1421614" cy="485866"/>
          </a:xfrm>
          <a:solidFill>
            <a:schemeClr val="accent6">
              <a:lumMod val="20000"/>
              <a:lumOff val="80000"/>
            </a:schemeClr>
          </a:solidFill>
        </p:grpSpPr>
        <p:sp>
          <p:nvSpPr>
            <p:cNvPr id="43" name="Rectangle 42"/>
            <p:cNvSpPr/>
            <p:nvPr/>
          </p:nvSpPr>
          <p:spPr>
            <a:xfrm>
              <a:off x="6632970"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44" name="Rectangle 43"/>
            <p:cNvSpPr/>
            <p:nvPr/>
          </p:nvSpPr>
          <p:spPr>
            <a:xfrm>
              <a:off x="7433048" y="4306595"/>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grpSp>
      <p:sp>
        <p:nvSpPr>
          <p:cNvPr id="45" name="Rectangle 44"/>
          <p:cNvSpPr/>
          <p:nvPr/>
        </p:nvSpPr>
        <p:spPr>
          <a:xfrm>
            <a:off x="8054584" y="430659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cxnSp>
        <p:nvCxnSpPr>
          <p:cNvPr id="47" name="Straight Connector 46"/>
          <p:cNvCxnSpPr>
            <a:endCxn id="48" idx="0"/>
          </p:cNvCxnSpPr>
          <p:nvPr/>
        </p:nvCxnSpPr>
        <p:spPr>
          <a:xfrm>
            <a:off x="8118547" y="2989467"/>
            <a:ext cx="0" cy="630496"/>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7800440" y="3619963"/>
            <a:ext cx="636214" cy="64008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sz="1400" dirty="0" smtClean="0">
                <a:solidFill>
                  <a:sysClr val="windowText" lastClr="000000"/>
                </a:solidFill>
                <a:latin typeface="Gill Sans Light"/>
                <a:cs typeface="Gill Sans Light"/>
              </a:rPr>
              <a:t>W</a:t>
            </a:r>
            <a:r>
              <a:rPr lang="en-US" sz="1400" baseline="-25000" dirty="0">
                <a:solidFill>
                  <a:sysClr val="windowText" lastClr="000000"/>
                </a:solidFill>
                <a:latin typeface="Gill Sans Light"/>
                <a:cs typeface="Gill Sans Light"/>
              </a:rPr>
              <a:t>2</a:t>
            </a:r>
          </a:p>
        </p:txBody>
      </p:sp>
      <p:sp>
        <p:nvSpPr>
          <p:cNvPr id="56" name="Rectangle 55"/>
          <p:cNvSpPr/>
          <p:nvPr/>
        </p:nvSpPr>
        <p:spPr>
          <a:xfrm>
            <a:off x="60578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1</a:t>
            </a:r>
            <a:endParaRPr lang="en-US" baseline="-25000" dirty="0">
              <a:solidFill>
                <a:sysClr val="windowText" lastClr="000000"/>
              </a:solidFill>
              <a:latin typeface="Gill Sans Light"/>
              <a:cs typeface="Gill Sans Light"/>
            </a:endParaRPr>
          </a:p>
        </p:txBody>
      </p:sp>
      <p:sp>
        <p:nvSpPr>
          <p:cNvPr id="57" name="Rectangle 56"/>
          <p:cNvSpPr/>
          <p:nvPr/>
        </p:nvSpPr>
        <p:spPr>
          <a:xfrm>
            <a:off x="67388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sp>
        <p:nvSpPr>
          <p:cNvPr id="58" name="Rectangle 57"/>
          <p:cNvSpPr/>
          <p:nvPr/>
        </p:nvSpPr>
        <p:spPr>
          <a:xfrm>
            <a:off x="741991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60" name="Rectangle 59"/>
          <p:cNvSpPr/>
          <p:nvPr/>
        </p:nvSpPr>
        <p:spPr>
          <a:xfrm>
            <a:off x="8100963" y="1427825"/>
            <a:ext cx="621536" cy="48586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4</a:t>
            </a:r>
            <a:endParaRPr lang="en-US" baseline="-25000" dirty="0">
              <a:solidFill>
                <a:sysClr val="windowText" lastClr="000000"/>
              </a:solidFill>
              <a:latin typeface="Gill Sans Light"/>
              <a:cs typeface="Gill Sans Light"/>
            </a:endParaRPr>
          </a:p>
        </p:txBody>
      </p:sp>
      <p:sp>
        <p:nvSpPr>
          <p:cNvPr id="61" name="Rectangle 60"/>
          <p:cNvSpPr/>
          <p:nvPr/>
        </p:nvSpPr>
        <p:spPr>
          <a:xfrm>
            <a:off x="7113008"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sp>
        <p:nvSpPr>
          <p:cNvPr id="63" name="Rectangle 62"/>
          <p:cNvSpPr/>
          <p:nvPr/>
        </p:nvSpPr>
        <p:spPr>
          <a:xfrm>
            <a:off x="7109824" y="1793982"/>
            <a:ext cx="621536" cy="485866"/>
          </a:xfrm>
          <a:prstGeom prst="rect">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2+3</a:t>
            </a:r>
            <a:endParaRPr lang="en-US" baseline="-25000" dirty="0">
              <a:solidFill>
                <a:sysClr val="windowText" lastClr="000000"/>
              </a:solidFill>
              <a:latin typeface="Gill Sans Light"/>
              <a:cs typeface="Gill Sans Light"/>
            </a:endParaRPr>
          </a:p>
        </p:txBody>
      </p:sp>
      <p:grpSp>
        <p:nvGrpSpPr>
          <p:cNvPr id="5" name="Group 4"/>
          <p:cNvGrpSpPr/>
          <p:nvPr/>
        </p:nvGrpSpPr>
        <p:grpSpPr>
          <a:xfrm>
            <a:off x="6180804" y="3299031"/>
            <a:ext cx="2304030" cy="1695133"/>
            <a:chOff x="6180804" y="3299031"/>
            <a:chExt cx="2304030" cy="1695133"/>
          </a:xfrm>
        </p:grpSpPr>
        <p:sp>
          <p:nvSpPr>
            <p:cNvPr id="4" name="Oval 3"/>
            <p:cNvSpPr/>
            <p:nvPr/>
          </p:nvSpPr>
          <p:spPr>
            <a:xfrm rot="3469621">
              <a:off x="5986478" y="3493357"/>
              <a:ext cx="1693810" cy="1305157"/>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4" name="Oval 63"/>
            <p:cNvSpPr/>
            <p:nvPr/>
          </p:nvSpPr>
          <p:spPr>
            <a:xfrm rot="7214886">
              <a:off x="6959387" y="3468716"/>
              <a:ext cx="1693810" cy="135708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grpSp>
      <p:grpSp>
        <p:nvGrpSpPr>
          <p:cNvPr id="7" name="Group 6"/>
          <p:cNvGrpSpPr/>
          <p:nvPr/>
        </p:nvGrpSpPr>
        <p:grpSpPr>
          <a:xfrm>
            <a:off x="6631140" y="4306595"/>
            <a:ext cx="1421614" cy="485866"/>
            <a:chOff x="4320814" y="4063662"/>
            <a:chExt cx="1421614" cy="485866"/>
          </a:xfrm>
          <a:solidFill>
            <a:schemeClr val="accent6">
              <a:lumMod val="20000"/>
              <a:lumOff val="80000"/>
            </a:schemeClr>
          </a:solidFill>
        </p:grpSpPr>
        <p:sp>
          <p:nvSpPr>
            <p:cNvPr id="67" name="Rectangle 66"/>
            <p:cNvSpPr/>
            <p:nvPr/>
          </p:nvSpPr>
          <p:spPr>
            <a:xfrm>
              <a:off x="4320814"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3</a:t>
              </a:r>
              <a:endParaRPr lang="en-US" baseline="-25000" dirty="0">
                <a:solidFill>
                  <a:sysClr val="windowText" lastClr="000000"/>
                </a:solidFill>
                <a:latin typeface="Gill Sans Light"/>
                <a:cs typeface="Gill Sans Light"/>
              </a:endParaRPr>
            </a:p>
          </p:txBody>
        </p:sp>
        <p:sp>
          <p:nvSpPr>
            <p:cNvPr id="71" name="Rectangle 70"/>
            <p:cNvSpPr/>
            <p:nvPr/>
          </p:nvSpPr>
          <p:spPr>
            <a:xfrm>
              <a:off x="5120892" y="4063662"/>
              <a:ext cx="621536" cy="485866"/>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p>
              <a:pPr algn="ctr"/>
              <a:r>
                <a:rPr lang="en-US" dirty="0" smtClean="0">
                  <a:solidFill>
                    <a:sysClr val="windowText" lastClr="000000"/>
                  </a:solidFill>
                  <a:latin typeface="Gill Sans Light"/>
                  <a:cs typeface="Gill Sans Light"/>
                </a:rPr>
                <a:t>2</a:t>
              </a:r>
              <a:endParaRPr lang="en-US" baseline="-25000" dirty="0">
                <a:solidFill>
                  <a:sysClr val="windowText" lastClr="000000"/>
                </a:solidFill>
                <a:latin typeface="Gill Sans Light"/>
                <a:cs typeface="Gill Sans Light"/>
              </a:endParaRPr>
            </a:p>
          </p:txBody>
        </p:sp>
      </p:grpSp>
      <p:sp>
        <p:nvSpPr>
          <p:cNvPr id="90"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graphicFrame>
        <p:nvGraphicFramePr>
          <p:cNvPr id="59" name="Table 58"/>
          <p:cNvGraphicFramePr>
            <a:graphicFrameLocks noGrp="1"/>
          </p:cNvGraphicFramePr>
          <p:nvPr>
            <p:extLst>
              <p:ext uri="{D42A27DB-BD31-4B8C-83A1-F6EECF244321}">
                <p14:modId xmlns:p14="http://schemas.microsoft.com/office/powerpoint/2010/main" val="3651224457"/>
              </p:ext>
            </p:extLst>
          </p:nvPr>
        </p:nvGraphicFramePr>
        <p:xfrm>
          <a:off x="2761620" y="5318955"/>
          <a:ext cx="3656080" cy="1233020"/>
        </p:xfrm>
        <a:graphic>
          <a:graphicData uri="http://schemas.openxmlformats.org/drawingml/2006/table">
            <a:tbl>
              <a:tblPr firstRow="1" bandRow="1">
                <a:tableStyleId>{5940675A-B579-460E-94D1-54222C63F5DA}</a:tableStyleId>
              </a:tblPr>
              <a:tblGrid>
                <a:gridCol w="1218693"/>
                <a:gridCol w="1230887"/>
                <a:gridCol w="1206500"/>
              </a:tblGrid>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2</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3, 4</a:t>
                      </a:r>
                      <a:endParaRPr lang="en-US" dirty="0">
                        <a:latin typeface="Gill Sans Light"/>
                        <a:cs typeface="Gill Sans Light"/>
                      </a:endParaRPr>
                    </a:p>
                  </a:txBody>
                  <a:tcPr/>
                </a:tc>
              </a:tr>
              <a:tr h="616510">
                <a:tc>
                  <a:txBody>
                    <a:bodyPr/>
                    <a:lstStyle/>
                    <a:p>
                      <a:pPr algn="ctr"/>
                      <a:endParaRPr lang="en-US" dirty="0">
                        <a:latin typeface="Gill Sans Light"/>
                        <a:cs typeface="Gill Sans Light"/>
                      </a:endParaRPr>
                    </a:p>
                  </a:txBody>
                  <a:tcPr>
                    <a:solidFill>
                      <a:schemeClr val="bg1">
                        <a:lumMod val="75000"/>
                      </a:schemeClr>
                    </a:solidFill>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1, 3</a:t>
                      </a:r>
                      <a:endParaRPr lang="en-US" dirty="0">
                        <a:latin typeface="Gill Sans Light"/>
                        <a:cs typeface="Gill Sans Light"/>
                      </a:endParaRPr>
                    </a:p>
                  </a:txBody>
                  <a:tcPr/>
                </a:tc>
                <a:tc>
                  <a:txBody>
                    <a:bodyPr/>
                    <a:lstStyle/>
                    <a:p>
                      <a:pPr algn="ctr"/>
                      <a:r>
                        <a:rPr lang="en-US" dirty="0" smtClean="0">
                          <a:latin typeface="Gill Sans Light"/>
                          <a:cs typeface="Gill Sans Light"/>
                        </a:rPr>
                        <a:t>Block</a:t>
                      </a:r>
                      <a:r>
                        <a:rPr lang="en-US" baseline="0" dirty="0" smtClean="0">
                          <a:latin typeface="Gill Sans Light"/>
                          <a:cs typeface="Gill Sans Light"/>
                        </a:rPr>
                        <a:t>s 2, 4</a:t>
                      </a:r>
                      <a:endParaRPr lang="en-US" dirty="0">
                        <a:latin typeface="Gill Sans Light"/>
                        <a:cs typeface="Gill Sans Light"/>
                      </a:endParaRPr>
                    </a:p>
                  </a:txBody>
                  <a:tcPr/>
                </a:tc>
              </a:tr>
            </a:tbl>
          </a:graphicData>
        </a:graphic>
      </p:graphicFrame>
      <p:sp>
        <p:nvSpPr>
          <p:cNvPr id="62" name="TextBox 61"/>
          <p:cNvSpPr txBox="1"/>
          <p:nvPr/>
        </p:nvSpPr>
        <p:spPr>
          <a:xfrm>
            <a:off x="2882638" y="5431696"/>
            <a:ext cx="764227" cy="369332"/>
          </a:xfrm>
          <a:prstGeom prst="rect">
            <a:avLst/>
          </a:prstGeom>
          <a:noFill/>
        </p:spPr>
        <p:txBody>
          <a:bodyPr wrap="none" rtlCol="0">
            <a:spAutoFit/>
          </a:bodyPr>
          <a:lstStyle/>
          <a:p>
            <a:pPr algn="ctr"/>
            <a:r>
              <a:rPr lang="en-US" dirty="0" smtClean="0">
                <a:latin typeface="Gill Sans Light"/>
                <a:cs typeface="Gill Sans Light"/>
              </a:rPr>
              <a:t>Pass 1</a:t>
            </a:r>
            <a:endParaRPr lang="en-US" dirty="0">
              <a:latin typeface="Gill Sans Light"/>
              <a:cs typeface="Gill Sans Light"/>
            </a:endParaRPr>
          </a:p>
        </p:txBody>
      </p:sp>
      <p:sp>
        <p:nvSpPr>
          <p:cNvPr id="68" name="TextBox 67"/>
          <p:cNvSpPr txBox="1"/>
          <p:nvPr/>
        </p:nvSpPr>
        <p:spPr>
          <a:xfrm>
            <a:off x="2882638" y="6053996"/>
            <a:ext cx="764227" cy="369332"/>
          </a:xfrm>
          <a:prstGeom prst="rect">
            <a:avLst/>
          </a:prstGeom>
          <a:noFill/>
        </p:spPr>
        <p:txBody>
          <a:bodyPr wrap="none" rtlCol="0">
            <a:spAutoFit/>
          </a:bodyPr>
          <a:lstStyle/>
          <a:p>
            <a:pPr algn="ctr"/>
            <a:r>
              <a:rPr lang="en-US" dirty="0" smtClean="0">
                <a:latin typeface="Gill Sans Light"/>
                <a:cs typeface="Gill Sans Light"/>
              </a:rPr>
              <a:t>Pass 2</a:t>
            </a:r>
            <a:endParaRPr lang="en-US" dirty="0">
              <a:latin typeface="Gill Sans Light"/>
              <a:cs typeface="Gill Sans Light"/>
            </a:endParaRPr>
          </a:p>
        </p:txBody>
      </p:sp>
      <p:sp>
        <p:nvSpPr>
          <p:cNvPr id="70" name="TextBox 69"/>
          <p:cNvSpPr txBox="1"/>
          <p:nvPr/>
        </p:nvSpPr>
        <p:spPr>
          <a:xfrm>
            <a:off x="4631253" y="2133823"/>
            <a:ext cx="2296215" cy="693113"/>
          </a:xfrm>
          <a:prstGeom prst="rect">
            <a:avLst/>
          </a:prstGeom>
          <a:solidFill>
            <a:srgbClr val="000000"/>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1 blocks </a:t>
            </a:r>
            <a:endParaRPr lang="en-US" sz="2000" b="1" dirty="0">
              <a:solidFill>
                <a:srgbClr val="FFFFFF"/>
              </a:solidFill>
              <a:latin typeface="Gill Sans Light"/>
              <a:cs typeface="Gill Sans Light"/>
            </a:endParaRPr>
          </a:p>
        </p:txBody>
      </p:sp>
      <p:sp>
        <p:nvSpPr>
          <p:cNvPr id="72" name="TextBox 71"/>
          <p:cNvSpPr txBox="1"/>
          <p:nvPr/>
        </p:nvSpPr>
        <p:spPr>
          <a:xfrm>
            <a:off x="46380" y="2133823"/>
            <a:ext cx="2296215" cy="693113"/>
          </a:xfrm>
          <a:prstGeom prst="rect">
            <a:avLst/>
          </a:prstGeom>
          <a:solidFill>
            <a:schemeClr val="tx1"/>
          </a:solidFill>
          <a:ln w="28575">
            <a:noFill/>
          </a:ln>
        </p:spPr>
        <p:txBody>
          <a:bodyPr wrap="square" lIns="76810" tIns="38405" rIns="76810" bIns="38405" rtlCol="0">
            <a:spAutoFit/>
          </a:bodyPr>
          <a:lstStyle/>
          <a:p>
            <a:r>
              <a:rPr lang="en-US" sz="2000" b="1" dirty="0" err="1" smtClean="0">
                <a:solidFill>
                  <a:srgbClr val="FFFFFF"/>
                </a:solidFill>
                <a:latin typeface="Gill Sans Light"/>
                <a:cs typeface="Gill Sans Light"/>
              </a:rPr>
              <a:t>Comm</a:t>
            </a:r>
            <a:r>
              <a:rPr lang="en-US" sz="2000" b="1" dirty="0" smtClean="0">
                <a:solidFill>
                  <a:srgbClr val="FFFFFF"/>
                </a:solidFill>
                <a:latin typeface="Gill Sans Light"/>
                <a:cs typeface="Gill Sans Light"/>
              </a:rPr>
              <a:t> @ round 2</a:t>
            </a:r>
          </a:p>
          <a:p>
            <a:r>
              <a:rPr lang="en-US" sz="2000" b="1" dirty="0" smtClean="0">
                <a:solidFill>
                  <a:srgbClr val="FFFFFF"/>
                </a:solidFill>
                <a:latin typeface="Gill Sans Light"/>
                <a:cs typeface="Gill Sans Light"/>
              </a:rPr>
              <a:t>   	= 2 blocks </a:t>
            </a:r>
            <a:endParaRPr lang="en-US" sz="2000" b="1" dirty="0">
              <a:solidFill>
                <a:srgbClr val="FFFFFF"/>
              </a:solidFill>
              <a:latin typeface="Gill Sans Light"/>
              <a:cs typeface="Gill Sans Light"/>
            </a:endParaRPr>
          </a:p>
        </p:txBody>
      </p:sp>
    </p:spTree>
    <p:extLst>
      <p:ext uri="{BB962C8B-B14F-4D97-AF65-F5344CB8AC3E}">
        <p14:creationId xmlns:p14="http://schemas.microsoft.com/office/powerpoint/2010/main" val="2624589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208 0.01944 0.0033 0.03519 0.00417 0.05556 C 0.00365 0.08079 0.01597 0.11343 0.00278 0.13148 C -0.01024 0.14907 -0.0342 0.13264 -0.05278 0.13333 C -0.06389 0.1338 -0.075 0.13449 -0.08611 0.13519 C -0.08767 0.14352 -0.08924 0.15069 -0.09028 0.15926 C -0.08924 0.17639 -0.08681 0.19097 -0.08472 0.20741 C -0.08368 0.21597 -0.08403 0.225 -0.08194 0.23333 C -0.08021 0.24051 -0.07778 0.24977 -0.07778 0.25741 " pathEditMode="relative" ptsTypes="ffffffffA">
                                      <p:cBhvr>
                                        <p:cTn id="6" dur="2000" fill="hold"/>
                                        <p:tgtEl>
                                          <p:spTgt spid="6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0" presetClass="path" presetSubtype="0" accel="50000" decel="50000" fill="hold" grpId="0" nodeType="withEffect">
                                  <p:stCondLst>
                                    <p:cond delay="0"/>
                                  </p:stCondLst>
                                  <p:childTnLst>
                                    <p:animMotion origin="layout" path="M -2.77778E-6 2.59259E-6 C 0.00104 0.03819 0.00174 0.07662 0.00417 0.11481 C 0.00452 0.12037 0.00226 0.12801 0.00556 0.13148 C 0.00955 0.13588 0.0158 0.13264 0.02083 0.13333 C 0.03802 0.13611 0.05486 0.13912 0.07222 0.14074 C 0.07535 0.15324 0.07222 0.13796 0.07222 0.15926 C 0.07222 0.17477 0.07309 0.19004 0.07361 0.20555 C 0.07344 0.21157 0.07969 0.25741 0.0625 0.25741 " pathEditMode="relative" ptsTypes="fffffffA">
                                      <p:cBhvr>
                                        <p:cTn id="12" dur="2000" fill="hold"/>
                                        <p:tgtEl>
                                          <p:spTgt spid="63"/>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3"/>
                                        </p:tgtEl>
                                        <p:attrNameLst>
                                          <p:attrName>style.visibility</p:attrName>
                                        </p:attrNameLst>
                                      </p:cBhvr>
                                      <p:to>
                                        <p:strVal val="hidden"/>
                                      </p:to>
                                    </p:set>
                                  </p:childTnLst>
                                </p:cTn>
                              </p:par>
                              <p:par>
                                <p:cTn id="25" presetID="42"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3" grpId="0" animBg="1"/>
      <p:bldP spid="63" grpId="1" animBg="1"/>
      <p:bldP spid="63" grpId="2" animBg="1"/>
      <p:bldP spid="7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37941" y="1027088"/>
            <a:ext cx="8730289" cy="5057392"/>
          </a:xfrm>
          <a:prstGeom prst="roundRect">
            <a:avLst>
              <a:gd name="adj" fmla="val 0"/>
            </a:avLst>
          </a:prstGeom>
          <a:solidFill>
            <a:srgbClr val="20268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u="sng" dirty="0" smtClean="0">
                <a:solidFill>
                  <a:srgbClr val="FB3D6C"/>
                </a:solidFill>
                <a:latin typeface="Gill Sans Light"/>
                <a:cs typeface="Gill Sans Light"/>
              </a:rPr>
              <a:t>Theorem:</a:t>
            </a:r>
          </a:p>
          <a:p>
            <a:endParaRPr lang="en-US" sz="2400" b="1" u="sng" dirty="0" smtClean="0">
              <a:solidFill>
                <a:srgbClr val="FB3D6C"/>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 n  = # data points</a:t>
            </a:r>
          </a:p>
          <a:p>
            <a:pPr marL="342900" indent="-342900">
              <a:buFontTx/>
              <a:buChar char="-"/>
            </a:pPr>
            <a:r>
              <a:rPr lang="en-US" sz="2100" dirty="0" smtClean="0">
                <a:solidFill>
                  <a:schemeClr val="tx1"/>
                </a:solidFill>
                <a:latin typeface="Gill Sans Light"/>
                <a:cs typeface="Gill Sans Light"/>
              </a:rPr>
              <a:t> P  = # workers</a:t>
            </a:r>
          </a:p>
          <a:p>
            <a:pPr marL="342900" indent="-342900">
              <a:buFontTx/>
              <a:buChar char="-"/>
            </a:pPr>
            <a:r>
              <a:rPr lang="el-GR" sz="2100" dirty="0" smtClean="0">
                <a:solidFill>
                  <a:schemeClr val="tx1"/>
                </a:solidFill>
                <a:latin typeface="Gill Sans Light"/>
                <a:cs typeface="Gill Sans Light"/>
              </a:rPr>
              <a:t>β</a:t>
            </a:r>
            <a:r>
              <a:rPr lang="en-US" sz="2100" dirty="0" smtClean="0">
                <a:solidFill>
                  <a:schemeClr val="tx1"/>
                </a:solidFill>
                <a:latin typeface="Gill Sans Light"/>
                <a:cs typeface="Gill Sans Light"/>
              </a:rPr>
              <a:t> = excess memory per worker ( = how much a worker can store / (n/P) )</a:t>
            </a:r>
          </a:p>
          <a:p>
            <a:pPr marL="342900" indent="-342900">
              <a:buFontTx/>
              <a:buChar char="-"/>
            </a:pPr>
            <a:endParaRPr lang="en-US" sz="2100" dirty="0">
              <a:solidFill>
                <a:schemeClr val="tx1"/>
              </a:solidFill>
              <a:latin typeface="Gill Sans Light"/>
              <a:cs typeface="Gill Sans Light"/>
            </a:endParaRPr>
          </a:p>
          <a:p>
            <a:pPr marL="342900" indent="-342900">
              <a:buFontTx/>
              <a:buChar char="-"/>
            </a:pPr>
            <a:r>
              <a:rPr lang="en-US" sz="2100" u="sng" dirty="0" smtClean="0">
                <a:solidFill>
                  <a:schemeClr val="tx1"/>
                </a:solidFill>
                <a:latin typeface="Gill Sans Light"/>
                <a:cs typeface="Gill Sans Light"/>
              </a:rPr>
              <a:t>Learning setup: </a:t>
            </a:r>
            <a:r>
              <a:rPr lang="en-US" sz="2100" dirty="0" smtClean="0">
                <a:solidFill>
                  <a:schemeClr val="tx1"/>
                </a:solidFill>
                <a:latin typeface="Gill Sans Light"/>
                <a:cs typeface="Gill Sans Light"/>
              </a:rPr>
              <a:t>each pass, the master randomly permutes data</a:t>
            </a: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r>
              <a:rPr lang="en-US" sz="2100" dirty="0" smtClean="0">
                <a:solidFill>
                  <a:schemeClr val="tx1"/>
                </a:solidFill>
                <a:latin typeface="Gill Sans Light"/>
                <a:cs typeface="Gill Sans Light"/>
              </a:rPr>
              <a:t>Then, communication costs (in expectation):</a:t>
            </a: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smtClean="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a:p>
            <a:pPr marL="342900" indent="-342900">
              <a:buFontTx/>
              <a:buChar char="-"/>
            </a:pPr>
            <a:endParaRPr lang="en-US" sz="2100" dirty="0">
              <a:solidFill>
                <a:schemeClr val="tx1"/>
              </a:solidFill>
              <a:latin typeface="Gill Sans Light"/>
              <a:cs typeface="Gill Sans Light"/>
            </a:endParaRPr>
          </a:p>
        </p:txBody>
      </p:sp>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406" y="4410729"/>
            <a:ext cx="5646651" cy="1419377"/>
          </a:xfrm>
          <a:prstGeom prst="rect">
            <a:avLst/>
          </a:prstGeom>
        </p:spPr>
      </p:pic>
      <p:sp>
        <p:nvSpPr>
          <p:cNvPr id="15"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3734045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p:cNvSpPr/>
          <p:nvPr/>
        </p:nvSpPr>
        <p:spPr>
          <a:xfrm>
            <a:off x="0" y="0"/>
            <a:ext cx="9144000" cy="142589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Idea:</a:t>
            </a:r>
          </a:p>
          <a:p>
            <a:pPr algn="ctr"/>
            <a:r>
              <a:rPr lang="en-US" sz="5000" dirty="0" smtClean="0">
                <a:latin typeface="Gill Sans Light"/>
                <a:cs typeface="Gill Sans Light"/>
              </a:rPr>
              <a:t>Train at scale</a:t>
            </a:r>
            <a:endParaRPr lang="en-US" sz="5400" dirty="0">
              <a:latin typeface="Gill Sans Light"/>
              <a:cs typeface="Gill Sans Light"/>
            </a:endParaRPr>
          </a:p>
        </p:txBody>
      </p:sp>
      <p:pic>
        <p:nvPicPr>
          <p:cNvPr id="3" name="Picture 2"/>
          <p:cNvPicPr>
            <a:picLocks noChangeAspect="1"/>
          </p:cNvPicPr>
          <p:nvPr/>
        </p:nvPicPr>
        <p:blipFill>
          <a:blip r:embed="rId2"/>
          <a:stretch>
            <a:fillRect/>
          </a:stretch>
        </p:blipFill>
        <p:spPr>
          <a:xfrm>
            <a:off x="352778" y="1552898"/>
            <a:ext cx="8438444" cy="5274028"/>
          </a:xfrm>
          <a:prstGeom prst="rect">
            <a:avLst/>
          </a:prstGeom>
        </p:spPr>
      </p:pic>
    </p:spTree>
    <p:extLst>
      <p:ext uri="{BB962C8B-B14F-4D97-AF65-F5344CB8AC3E}">
        <p14:creationId xmlns:p14="http://schemas.microsoft.com/office/powerpoint/2010/main" val="1701468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ttps://files.slack.com/files-pri/T0A1385FX-F0VAN3WDB/codedshuffling5.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5" name="AutoShape 4" descr="https://files.slack.com/files-pri/T0A1385FX-F0VAN3WDB/codedshuffling5.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Light"/>
              <a:cs typeface="Gill Sans Light"/>
            </a:endParaRPr>
          </a:p>
        </p:txBody>
      </p:sp>
      <p:sp>
        <p:nvSpPr>
          <p:cNvPr id="17" name="Rectangle 16"/>
          <p:cNvSpPr/>
          <p:nvPr/>
        </p:nvSpPr>
        <p:spPr>
          <a:xfrm>
            <a:off x="1331640" y="6013423"/>
            <a:ext cx="6984776" cy="559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6" name="TextBox 5"/>
          <p:cNvSpPr txBox="1"/>
          <p:nvPr/>
        </p:nvSpPr>
        <p:spPr>
          <a:xfrm>
            <a:off x="1436110" y="5992320"/>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8" name="TextBox 7"/>
          <p:cNvSpPr txBox="1"/>
          <p:nvPr/>
        </p:nvSpPr>
        <p:spPr>
          <a:xfrm>
            <a:off x="2051720" y="5992320"/>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9" name="TextBox 8"/>
          <p:cNvSpPr txBox="1"/>
          <p:nvPr/>
        </p:nvSpPr>
        <p:spPr>
          <a:xfrm>
            <a:off x="2771800" y="5992320"/>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10" name="TextBox 9"/>
          <p:cNvSpPr txBox="1"/>
          <p:nvPr/>
        </p:nvSpPr>
        <p:spPr>
          <a:xfrm>
            <a:off x="3491880" y="5992320"/>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11" name="TextBox 10"/>
          <p:cNvSpPr txBox="1"/>
          <p:nvPr/>
        </p:nvSpPr>
        <p:spPr>
          <a:xfrm>
            <a:off x="4270314" y="5992320"/>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12" name="TextBox 11"/>
          <p:cNvSpPr txBox="1"/>
          <p:nvPr/>
        </p:nvSpPr>
        <p:spPr>
          <a:xfrm>
            <a:off x="4932040" y="5992320"/>
            <a:ext cx="418704" cy="369332"/>
          </a:xfrm>
          <a:prstGeom prst="rect">
            <a:avLst/>
          </a:prstGeom>
          <a:noFill/>
        </p:spPr>
        <p:txBody>
          <a:bodyPr wrap="none" rtlCol="0">
            <a:spAutoFit/>
          </a:bodyPr>
          <a:lstStyle/>
          <a:p>
            <a:r>
              <a:rPr lang="en-US" dirty="0" smtClean="0">
                <a:latin typeface="Gill Sans Light"/>
                <a:cs typeface="Gill Sans Light"/>
              </a:rPr>
              <a:t>12</a:t>
            </a:r>
            <a:endParaRPr lang="en-US" dirty="0">
              <a:latin typeface="Gill Sans Light"/>
              <a:cs typeface="Gill Sans Light"/>
            </a:endParaRPr>
          </a:p>
        </p:txBody>
      </p:sp>
      <p:sp>
        <p:nvSpPr>
          <p:cNvPr id="13" name="TextBox 12"/>
          <p:cNvSpPr txBox="1"/>
          <p:nvPr/>
        </p:nvSpPr>
        <p:spPr>
          <a:xfrm>
            <a:off x="5652120" y="5992320"/>
            <a:ext cx="418704" cy="369332"/>
          </a:xfrm>
          <a:prstGeom prst="rect">
            <a:avLst/>
          </a:prstGeom>
          <a:noFill/>
        </p:spPr>
        <p:txBody>
          <a:bodyPr wrap="none" rtlCol="0">
            <a:spAutoFit/>
          </a:bodyPr>
          <a:lstStyle/>
          <a:p>
            <a:r>
              <a:rPr lang="en-US" dirty="0" smtClean="0">
                <a:latin typeface="Gill Sans Light"/>
                <a:cs typeface="Gill Sans Light"/>
              </a:rPr>
              <a:t>14</a:t>
            </a:r>
            <a:endParaRPr lang="en-US" dirty="0">
              <a:latin typeface="Gill Sans Light"/>
              <a:cs typeface="Gill Sans Light"/>
            </a:endParaRPr>
          </a:p>
        </p:txBody>
      </p:sp>
      <p:sp>
        <p:nvSpPr>
          <p:cNvPr id="14" name="TextBox 13"/>
          <p:cNvSpPr txBox="1"/>
          <p:nvPr/>
        </p:nvSpPr>
        <p:spPr>
          <a:xfrm>
            <a:off x="6300192" y="5992320"/>
            <a:ext cx="418704" cy="369332"/>
          </a:xfrm>
          <a:prstGeom prst="rect">
            <a:avLst/>
          </a:prstGeom>
          <a:noFill/>
        </p:spPr>
        <p:txBody>
          <a:bodyPr wrap="none" rtlCol="0">
            <a:spAutoFit/>
          </a:bodyPr>
          <a:lstStyle/>
          <a:p>
            <a:r>
              <a:rPr lang="en-US" dirty="0" smtClean="0">
                <a:latin typeface="Gill Sans Light"/>
                <a:cs typeface="Gill Sans Light"/>
              </a:rPr>
              <a:t>16</a:t>
            </a:r>
            <a:endParaRPr lang="en-US" dirty="0">
              <a:latin typeface="Gill Sans Light"/>
              <a:cs typeface="Gill Sans Light"/>
            </a:endParaRPr>
          </a:p>
        </p:txBody>
      </p:sp>
      <p:sp>
        <p:nvSpPr>
          <p:cNvPr id="15" name="TextBox 14"/>
          <p:cNvSpPr txBox="1"/>
          <p:nvPr/>
        </p:nvSpPr>
        <p:spPr>
          <a:xfrm>
            <a:off x="7044262" y="5992320"/>
            <a:ext cx="418704" cy="369332"/>
          </a:xfrm>
          <a:prstGeom prst="rect">
            <a:avLst/>
          </a:prstGeom>
          <a:noFill/>
        </p:spPr>
        <p:txBody>
          <a:bodyPr wrap="none" rtlCol="0">
            <a:spAutoFit/>
          </a:bodyPr>
          <a:lstStyle/>
          <a:p>
            <a:r>
              <a:rPr lang="en-US" dirty="0" smtClean="0">
                <a:latin typeface="Gill Sans Light"/>
                <a:cs typeface="Gill Sans Light"/>
              </a:rPr>
              <a:t>18</a:t>
            </a:r>
            <a:endParaRPr lang="en-US" dirty="0">
              <a:latin typeface="Gill Sans Light"/>
              <a:cs typeface="Gill Sans Light"/>
            </a:endParaRPr>
          </a:p>
        </p:txBody>
      </p:sp>
      <p:sp>
        <p:nvSpPr>
          <p:cNvPr id="16" name="TextBox 15"/>
          <p:cNvSpPr txBox="1"/>
          <p:nvPr/>
        </p:nvSpPr>
        <p:spPr>
          <a:xfrm>
            <a:off x="7740352" y="5992320"/>
            <a:ext cx="418704" cy="369332"/>
          </a:xfrm>
          <a:prstGeom prst="rect">
            <a:avLst/>
          </a:prstGeom>
          <a:noFill/>
        </p:spPr>
        <p:txBody>
          <a:bodyPr wrap="none" rtlCol="0">
            <a:spAutoFit/>
          </a:bodyPr>
          <a:lstStyle/>
          <a:p>
            <a:r>
              <a:rPr lang="en-US" dirty="0" smtClean="0">
                <a:latin typeface="Gill Sans Light"/>
                <a:cs typeface="Gill Sans Light"/>
              </a:rPr>
              <a:t>20</a:t>
            </a:r>
            <a:endParaRPr lang="en-US" dirty="0">
              <a:latin typeface="Gill Sans Light"/>
              <a:cs typeface="Gill Sans Light"/>
            </a:endParaRPr>
          </a:p>
        </p:txBody>
      </p:sp>
      <p:sp>
        <p:nvSpPr>
          <p:cNvPr id="7" name="TextBox 6"/>
          <p:cNvSpPr txBox="1"/>
          <p:nvPr/>
        </p:nvSpPr>
        <p:spPr>
          <a:xfrm>
            <a:off x="3754729" y="6203932"/>
            <a:ext cx="2088232" cy="369332"/>
          </a:xfrm>
          <a:prstGeom prst="rect">
            <a:avLst/>
          </a:prstGeom>
          <a:noFill/>
        </p:spPr>
        <p:txBody>
          <a:bodyPr wrap="square" rtlCol="0">
            <a:spAutoFit/>
          </a:bodyPr>
          <a:lstStyle/>
          <a:p>
            <a:r>
              <a:rPr lang="en-US" dirty="0" smtClean="0">
                <a:latin typeface="Gill Sans Light"/>
                <a:cs typeface="Gill Sans Light"/>
              </a:rPr>
              <a:t>Memory overhead</a:t>
            </a:r>
            <a:endParaRPr lang="en-US" dirty="0">
              <a:latin typeface="Gill Sans Light"/>
              <a:cs typeface="Gill Sans Light"/>
            </a:endParaRPr>
          </a:p>
        </p:txBody>
      </p:sp>
      <p:sp>
        <p:nvSpPr>
          <p:cNvPr id="62" name="TextBox 61"/>
          <p:cNvSpPr txBox="1"/>
          <p:nvPr/>
        </p:nvSpPr>
        <p:spPr>
          <a:xfrm>
            <a:off x="5864836" y="1456839"/>
            <a:ext cx="1082348" cy="646331"/>
          </a:xfrm>
          <a:prstGeom prst="rect">
            <a:avLst/>
          </a:prstGeom>
          <a:solidFill>
            <a:schemeClr val="bg2">
              <a:lumMod val="60000"/>
              <a:lumOff val="40000"/>
            </a:schemeClr>
          </a:solidFill>
        </p:spPr>
        <p:txBody>
          <a:bodyPr wrap="none" rtlCol="0">
            <a:spAutoFit/>
          </a:bodyPr>
          <a:lstStyle/>
          <a:p>
            <a:r>
              <a:rPr lang="en-US" dirty="0">
                <a:latin typeface="Gill Sans Light"/>
                <a:cs typeface="Gill Sans Light"/>
              </a:rPr>
              <a:t>n</a:t>
            </a:r>
            <a:r>
              <a:rPr lang="en-US" dirty="0" smtClean="0">
                <a:latin typeface="Gill Sans Light"/>
                <a:cs typeface="Gill Sans Light"/>
              </a:rPr>
              <a:t> = 10^7</a:t>
            </a:r>
          </a:p>
          <a:p>
            <a:r>
              <a:rPr lang="en-US" dirty="0">
                <a:latin typeface="Gill Sans Light"/>
                <a:cs typeface="Gill Sans Light"/>
              </a:rPr>
              <a:t>p</a:t>
            </a:r>
            <a:r>
              <a:rPr lang="en-US" dirty="0" smtClean="0">
                <a:latin typeface="Gill Sans Light"/>
                <a:cs typeface="Gill Sans Light"/>
              </a:rPr>
              <a:t> = 20</a:t>
            </a:r>
            <a:endParaRPr lang="en-US" dirty="0">
              <a:latin typeface="Gill Sans Light"/>
              <a:cs typeface="Gill Sans Light"/>
            </a:endParaRPr>
          </a:p>
        </p:txBody>
      </p:sp>
      <p:cxnSp>
        <p:nvCxnSpPr>
          <p:cNvPr id="1024" name="Straight Arrow Connector 1023"/>
          <p:cNvCxnSpPr/>
          <p:nvPr/>
        </p:nvCxnSpPr>
        <p:spPr>
          <a:xfrm>
            <a:off x="1537725" y="6025720"/>
            <a:ext cx="662133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537725" y="1001747"/>
            <a:ext cx="0" cy="50239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rot="16200000">
            <a:off x="-349511" y="3065741"/>
            <a:ext cx="2520282" cy="369332"/>
          </a:xfrm>
          <a:prstGeom prst="rect">
            <a:avLst/>
          </a:prstGeom>
          <a:noFill/>
        </p:spPr>
        <p:txBody>
          <a:bodyPr wrap="square" rtlCol="0">
            <a:spAutoFit/>
          </a:bodyPr>
          <a:lstStyle/>
          <a:p>
            <a:r>
              <a:rPr lang="en-US" dirty="0" smtClean="0">
                <a:latin typeface="Gill Sans Light"/>
                <a:cs typeface="Gill Sans Light"/>
              </a:rPr>
              <a:t># of transmissions / 10^6</a:t>
            </a:r>
            <a:endParaRPr lang="en-US" dirty="0">
              <a:latin typeface="Gill Sans Light"/>
              <a:cs typeface="Gill Sans Light"/>
            </a:endParaRPr>
          </a:p>
        </p:txBody>
      </p:sp>
      <p:sp>
        <p:nvSpPr>
          <p:cNvPr id="70" name="TextBox 69"/>
          <p:cNvSpPr txBox="1"/>
          <p:nvPr/>
        </p:nvSpPr>
        <p:spPr>
          <a:xfrm>
            <a:off x="1153805" y="5410436"/>
            <a:ext cx="301686" cy="369332"/>
          </a:xfrm>
          <a:prstGeom prst="rect">
            <a:avLst/>
          </a:prstGeom>
          <a:noFill/>
        </p:spPr>
        <p:txBody>
          <a:bodyPr wrap="none" rtlCol="0">
            <a:spAutoFit/>
          </a:bodyPr>
          <a:lstStyle/>
          <a:p>
            <a:r>
              <a:rPr lang="en-US" dirty="0" smtClean="0">
                <a:latin typeface="Gill Sans Light"/>
                <a:cs typeface="Gill Sans Light"/>
              </a:rPr>
              <a:t>1</a:t>
            </a:r>
            <a:endParaRPr lang="en-US" dirty="0">
              <a:latin typeface="Gill Sans Light"/>
              <a:cs typeface="Gill Sans Light"/>
            </a:endParaRPr>
          </a:p>
        </p:txBody>
      </p:sp>
      <p:sp>
        <p:nvSpPr>
          <p:cNvPr id="71" name="TextBox 70"/>
          <p:cNvSpPr txBox="1"/>
          <p:nvPr/>
        </p:nvSpPr>
        <p:spPr>
          <a:xfrm>
            <a:off x="1095296" y="817081"/>
            <a:ext cx="418704" cy="369332"/>
          </a:xfrm>
          <a:prstGeom prst="rect">
            <a:avLst/>
          </a:prstGeom>
          <a:noFill/>
        </p:spPr>
        <p:txBody>
          <a:bodyPr wrap="none" rtlCol="0">
            <a:spAutoFit/>
          </a:bodyPr>
          <a:lstStyle/>
          <a:p>
            <a:r>
              <a:rPr lang="en-US" dirty="0" smtClean="0">
                <a:latin typeface="Gill Sans Light"/>
                <a:cs typeface="Gill Sans Light"/>
              </a:rPr>
              <a:t>10</a:t>
            </a:r>
            <a:endParaRPr lang="en-US" dirty="0">
              <a:latin typeface="Gill Sans Light"/>
              <a:cs typeface="Gill Sans Light"/>
            </a:endParaRPr>
          </a:p>
        </p:txBody>
      </p:sp>
      <p:sp>
        <p:nvSpPr>
          <p:cNvPr id="72" name="TextBox 71"/>
          <p:cNvSpPr txBox="1"/>
          <p:nvPr/>
        </p:nvSpPr>
        <p:spPr>
          <a:xfrm>
            <a:off x="1153805" y="4907382"/>
            <a:ext cx="301686" cy="369332"/>
          </a:xfrm>
          <a:prstGeom prst="rect">
            <a:avLst/>
          </a:prstGeom>
          <a:noFill/>
        </p:spPr>
        <p:txBody>
          <a:bodyPr wrap="none" rtlCol="0">
            <a:spAutoFit/>
          </a:bodyPr>
          <a:lstStyle/>
          <a:p>
            <a:r>
              <a:rPr lang="en-US" dirty="0" smtClean="0">
                <a:latin typeface="Gill Sans Light"/>
                <a:cs typeface="Gill Sans Light"/>
              </a:rPr>
              <a:t>2</a:t>
            </a:r>
            <a:endParaRPr lang="en-US" dirty="0">
              <a:latin typeface="Gill Sans Light"/>
              <a:cs typeface="Gill Sans Light"/>
            </a:endParaRPr>
          </a:p>
        </p:txBody>
      </p:sp>
      <p:sp>
        <p:nvSpPr>
          <p:cNvPr id="73" name="TextBox 72"/>
          <p:cNvSpPr txBox="1"/>
          <p:nvPr/>
        </p:nvSpPr>
        <p:spPr>
          <a:xfrm>
            <a:off x="1153805" y="4413752"/>
            <a:ext cx="301686" cy="369332"/>
          </a:xfrm>
          <a:prstGeom prst="rect">
            <a:avLst/>
          </a:prstGeom>
          <a:noFill/>
        </p:spPr>
        <p:txBody>
          <a:bodyPr wrap="none" rtlCol="0">
            <a:spAutoFit/>
          </a:bodyPr>
          <a:lstStyle/>
          <a:p>
            <a:r>
              <a:rPr lang="en-US" dirty="0" smtClean="0">
                <a:latin typeface="Gill Sans Light"/>
                <a:cs typeface="Gill Sans Light"/>
              </a:rPr>
              <a:t>3</a:t>
            </a:r>
            <a:endParaRPr lang="en-US" dirty="0">
              <a:latin typeface="Gill Sans Light"/>
              <a:cs typeface="Gill Sans Light"/>
            </a:endParaRPr>
          </a:p>
        </p:txBody>
      </p:sp>
      <p:sp>
        <p:nvSpPr>
          <p:cNvPr id="74" name="TextBox 73"/>
          <p:cNvSpPr txBox="1"/>
          <p:nvPr/>
        </p:nvSpPr>
        <p:spPr>
          <a:xfrm>
            <a:off x="1153805" y="3966087"/>
            <a:ext cx="301686" cy="369332"/>
          </a:xfrm>
          <a:prstGeom prst="rect">
            <a:avLst/>
          </a:prstGeom>
          <a:noFill/>
        </p:spPr>
        <p:txBody>
          <a:bodyPr wrap="none" rtlCol="0">
            <a:spAutoFit/>
          </a:bodyPr>
          <a:lstStyle/>
          <a:p>
            <a:r>
              <a:rPr lang="en-US" dirty="0" smtClean="0">
                <a:latin typeface="Gill Sans Light"/>
                <a:cs typeface="Gill Sans Light"/>
              </a:rPr>
              <a:t>4</a:t>
            </a:r>
            <a:endParaRPr lang="en-US" dirty="0">
              <a:latin typeface="Gill Sans Light"/>
              <a:cs typeface="Gill Sans Light"/>
            </a:endParaRPr>
          </a:p>
        </p:txBody>
      </p:sp>
      <p:sp>
        <p:nvSpPr>
          <p:cNvPr id="75" name="TextBox 74"/>
          <p:cNvSpPr txBox="1"/>
          <p:nvPr/>
        </p:nvSpPr>
        <p:spPr>
          <a:xfrm>
            <a:off x="1153805" y="3416272"/>
            <a:ext cx="301686" cy="369332"/>
          </a:xfrm>
          <a:prstGeom prst="rect">
            <a:avLst/>
          </a:prstGeom>
          <a:noFill/>
        </p:spPr>
        <p:txBody>
          <a:bodyPr wrap="none" rtlCol="0">
            <a:spAutoFit/>
          </a:bodyPr>
          <a:lstStyle/>
          <a:p>
            <a:r>
              <a:rPr lang="en-US" dirty="0" smtClean="0">
                <a:latin typeface="Gill Sans Light"/>
                <a:cs typeface="Gill Sans Light"/>
              </a:rPr>
              <a:t>5</a:t>
            </a:r>
            <a:endParaRPr lang="en-US" dirty="0">
              <a:latin typeface="Gill Sans Light"/>
              <a:cs typeface="Gill Sans Light"/>
            </a:endParaRPr>
          </a:p>
        </p:txBody>
      </p:sp>
      <p:sp>
        <p:nvSpPr>
          <p:cNvPr id="76" name="TextBox 75"/>
          <p:cNvSpPr txBox="1"/>
          <p:nvPr/>
        </p:nvSpPr>
        <p:spPr>
          <a:xfrm>
            <a:off x="1153805" y="2885967"/>
            <a:ext cx="301686" cy="369332"/>
          </a:xfrm>
          <a:prstGeom prst="rect">
            <a:avLst/>
          </a:prstGeom>
          <a:noFill/>
        </p:spPr>
        <p:txBody>
          <a:bodyPr wrap="none" rtlCol="0">
            <a:spAutoFit/>
          </a:bodyPr>
          <a:lstStyle/>
          <a:p>
            <a:r>
              <a:rPr lang="en-US" dirty="0" smtClean="0">
                <a:latin typeface="Gill Sans Light"/>
                <a:cs typeface="Gill Sans Light"/>
              </a:rPr>
              <a:t>6</a:t>
            </a:r>
            <a:endParaRPr lang="en-US" dirty="0">
              <a:latin typeface="Gill Sans Light"/>
              <a:cs typeface="Gill Sans Light"/>
            </a:endParaRPr>
          </a:p>
        </p:txBody>
      </p:sp>
      <p:sp>
        <p:nvSpPr>
          <p:cNvPr id="78" name="TextBox 77"/>
          <p:cNvSpPr txBox="1"/>
          <p:nvPr/>
        </p:nvSpPr>
        <p:spPr>
          <a:xfrm>
            <a:off x="1153805" y="2391203"/>
            <a:ext cx="301686" cy="369332"/>
          </a:xfrm>
          <a:prstGeom prst="rect">
            <a:avLst/>
          </a:prstGeom>
          <a:noFill/>
        </p:spPr>
        <p:txBody>
          <a:bodyPr wrap="none" rtlCol="0">
            <a:spAutoFit/>
          </a:bodyPr>
          <a:lstStyle/>
          <a:p>
            <a:r>
              <a:rPr lang="en-US" dirty="0" smtClean="0">
                <a:latin typeface="Gill Sans Light"/>
                <a:cs typeface="Gill Sans Light"/>
              </a:rPr>
              <a:t>7</a:t>
            </a:r>
            <a:endParaRPr lang="en-US" dirty="0">
              <a:latin typeface="Gill Sans Light"/>
              <a:cs typeface="Gill Sans Light"/>
            </a:endParaRPr>
          </a:p>
        </p:txBody>
      </p:sp>
      <p:sp>
        <p:nvSpPr>
          <p:cNvPr id="79" name="TextBox 78"/>
          <p:cNvSpPr txBox="1"/>
          <p:nvPr/>
        </p:nvSpPr>
        <p:spPr>
          <a:xfrm>
            <a:off x="1153805" y="1918504"/>
            <a:ext cx="301686" cy="369332"/>
          </a:xfrm>
          <a:prstGeom prst="rect">
            <a:avLst/>
          </a:prstGeom>
          <a:noFill/>
        </p:spPr>
        <p:txBody>
          <a:bodyPr wrap="none" rtlCol="0">
            <a:spAutoFit/>
          </a:bodyPr>
          <a:lstStyle/>
          <a:p>
            <a:r>
              <a:rPr lang="en-US" dirty="0" smtClean="0">
                <a:latin typeface="Gill Sans Light"/>
                <a:cs typeface="Gill Sans Light"/>
              </a:rPr>
              <a:t>8</a:t>
            </a:r>
            <a:endParaRPr lang="en-US" dirty="0">
              <a:latin typeface="Gill Sans Light"/>
              <a:cs typeface="Gill Sans Light"/>
            </a:endParaRPr>
          </a:p>
        </p:txBody>
      </p:sp>
      <p:sp>
        <p:nvSpPr>
          <p:cNvPr id="80" name="TextBox 79"/>
          <p:cNvSpPr txBox="1"/>
          <p:nvPr/>
        </p:nvSpPr>
        <p:spPr>
          <a:xfrm>
            <a:off x="1153805" y="1332502"/>
            <a:ext cx="301686" cy="369332"/>
          </a:xfrm>
          <a:prstGeom prst="rect">
            <a:avLst/>
          </a:prstGeom>
          <a:noFill/>
        </p:spPr>
        <p:txBody>
          <a:bodyPr wrap="none" rtlCol="0">
            <a:spAutoFit/>
          </a:bodyPr>
          <a:lstStyle/>
          <a:p>
            <a:r>
              <a:rPr lang="en-US" dirty="0" smtClean="0">
                <a:latin typeface="Gill Sans Light"/>
                <a:cs typeface="Gill Sans Light"/>
              </a:rPr>
              <a:t>9</a:t>
            </a:r>
            <a:endParaRPr lang="en-US" dirty="0">
              <a:latin typeface="Gill Sans Light"/>
              <a:cs typeface="Gill Sans Light"/>
            </a:endParaRPr>
          </a:p>
        </p:txBody>
      </p:sp>
      <p:grpSp>
        <p:nvGrpSpPr>
          <p:cNvPr id="1032" name="Group 1031"/>
          <p:cNvGrpSpPr/>
          <p:nvPr/>
        </p:nvGrpSpPr>
        <p:grpSpPr>
          <a:xfrm>
            <a:off x="1537725" y="1320747"/>
            <a:ext cx="6402040" cy="4650471"/>
            <a:chOff x="1537725" y="1320747"/>
            <a:chExt cx="6402040" cy="4650471"/>
          </a:xfrm>
        </p:grpSpPr>
        <p:cxnSp>
          <p:nvCxnSpPr>
            <p:cNvPr id="20" name="Straight Connector 19"/>
            <p:cNvCxnSpPr/>
            <p:nvPr/>
          </p:nvCxnSpPr>
          <p:spPr>
            <a:xfrm>
              <a:off x="1537725" y="1404264"/>
              <a:ext cx="6402040" cy="456695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27" name="TextBox 1026"/>
            <p:cNvSpPr txBox="1"/>
            <p:nvPr/>
          </p:nvSpPr>
          <p:spPr>
            <a:xfrm>
              <a:off x="2697779" y="1320747"/>
              <a:ext cx="2954341" cy="369332"/>
            </a:xfrm>
            <a:prstGeom prst="rect">
              <a:avLst/>
            </a:prstGeom>
            <a:noFill/>
          </p:spPr>
          <p:txBody>
            <a:bodyPr wrap="square" rtlCol="0">
              <a:spAutoFit/>
            </a:bodyPr>
            <a:lstStyle/>
            <a:p>
              <a:r>
                <a:rPr lang="en-US" dirty="0" err="1" smtClean="0">
                  <a:latin typeface="Gill Sans Light"/>
                  <a:cs typeface="Gill Sans Light"/>
                </a:rPr>
                <a:t>Uncoded</a:t>
              </a:r>
              <a:endParaRPr lang="en-US" dirty="0">
                <a:latin typeface="Gill Sans Light"/>
                <a:cs typeface="Gill Sans Light"/>
              </a:endParaRPr>
            </a:p>
          </p:txBody>
        </p:sp>
        <p:cxnSp>
          <p:nvCxnSpPr>
            <p:cNvPr id="1030" name="Straight Arrow Connector 1029"/>
            <p:cNvCxnSpPr/>
            <p:nvPr/>
          </p:nvCxnSpPr>
          <p:spPr>
            <a:xfrm>
              <a:off x="3131840" y="1690079"/>
              <a:ext cx="72008"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3" name="Group 1032"/>
          <p:cNvGrpSpPr/>
          <p:nvPr/>
        </p:nvGrpSpPr>
        <p:grpSpPr>
          <a:xfrm>
            <a:off x="1537725" y="4294523"/>
            <a:ext cx="6402040" cy="1686634"/>
            <a:chOff x="1537725" y="4294523"/>
            <a:chExt cx="6402040" cy="1686634"/>
          </a:xfrm>
        </p:grpSpPr>
        <p:grpSp>
          <p:nvGrpSpPr>
            <p:cNvPr id="46" name="Group 45"/>
            <p:cNvGrpSpPr/>
            <p:nvPr/>
          </p:nvGrpSpPr>
          <p:grpSpPr>
            <a:xfrm>
              <a:off x="1537725" y="4294523"/>
              <a:ext cx="6402040" cy="1686634"/>
              <a:chOff x="1537725" y="4509120"/>
              <a:chExt cx="6402040" cy="1686634"/>
            </a:xfrm>
          </p:grpSpPr>
          <p:cxnSp>
            <p:nvCxnSpPr>
              <p:cNvPr id="30" name="Straight Connector 29"/>
              <p:cNvCxnSpPr/>
              <p:nvPr/>
            </p:nvCxnSpPr>
            <p:spPr>
              <a:xfrm>
                <a:off x="1537725" y="4509120"/>
                <a:ext cx="664838" cy="72008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202563" y="5229200"/>
                <a:ext cx="870923" cy="43204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3073486" y="5661248"/>
                <a:ext cx="1498514" cy="28803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4572000" y="5949280"/>
                <a:ext cx="1937545" cy="15240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6509546" y="6101680"/>
                <a:ext cx="1430219" cy="9407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3346857" y="4335419"/>
              <a:ext cx="2954341" cy="369332"/>
            </a:xfrm>
            <a:prstGeom prst="rect">
              <a:avLst/>
            </a:prstGeom>
            <a:noFill/>
          </p:spPr>
          <p:txBody>
            <a:bodyPr wrap="square" rtlCol="0">
              <a:spAutoFit/>
            </a:bodyPr>
            <a:lstStyle/>
            <a:p>
              <a:r>
                <a:rPr lang="en-US" dirty="0" smtClean="0">
                  <a:latin typeface="Gill Sans Light"/>
                  <a:cs typeface="Gill Sans Light"/>
                </a:rPr>
                <a:t>Theory</a:t>
              </a:r>
              <a:endParaRPr lang="en-US" dirty="0">
                <a:latin typeface="Gill Sans Light"/>
                <a:cs typeface="Gill Sans Light"/>
              </a:endParaRPr>
            </a:p>
          </p:txBody>
        </p:sp>
        <p:cxnSp>
          <p:nvCxnSpPr>
            <p:cNvPr id="85" name="Straight Arrow Connector 84"/>
            <p:cNvCxnSpPr/>
            <p:nvPr/>
          </p:nvCxnSpPr>
          <p:spPr>
            <a:xfrm flipH="1">
              <a:off x="3346857" y="4704751"/>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034" name="Group 1033"/>
          <p:cNvGrpSpPr/>
          <p:nvPr/>
        </p:nvGrpSpPr>
        <p:grpSpPr>
          <a:xfrm>
            <a:off x="1537725" y="3732014"/>
            <a:ext cx="6411979" cy="2260306"/>
            <a:chOff x="1537725" y="3732014"/>
            <a:chExt cx="6411979" cy="2260306"/>
          </a:xfrm>
        </p:grpSpPr>
        <p:cxnSp>
          <p:nvCxnSpPr>
            <p:cNvPr id="48" name="Straight Connector 47"/>
            <p:cNvCxnSpPr/>
            <p:nvPr/>
          </p:nvCxnSpPr>
          <p:spPr>
            <a:xfrm>
              <a:off x="1537725" y="4222515"/>
              <a:ext cx="664838" cy="64807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02563" y="4870587"/>
              <a:ext cx="929277" cy="36004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105537" y="5230627"/>
              <a:ext cx="1466463" cy="343453"/>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534350" y="5574080"/>
              <a:ext cx="1536474" cy="1800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16" idx="0"/>
            </p:cNvCxnSpPr>
            <p:nvPr/>
          </p:nvCxnSpPr>
          <p:spPr>
            <a:xfrm>
              <a:off x="6070824" y="5754100"/>
              <a:ext cx="1878880" cy="23822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367950" y="3732014"/>
              <a:ext cx="2954341" cy="369332"/>
            </a:xfrm>
            <a:prstGeom prst="rect">
              <a:avLst/>
            </a:prstGeom>
            <a:noFill/>
          </p:spPr>
          <p:txBody>
            <a:bodyPr wrap="square" rtlCol="0">
              <a:spAutoFit/>
            </a:bodyPr>
            <a:lstStyle/>
            <a:p>
              <a:r>
                <a:rPr lang="en-US" dirty="0" smtClean="0">
                  <a:latin typeface="Gill Sans Light"/>
                  <a:cs typeface="Gill Sans Light"/>
                </a:rPr>
                <a:t>Simulation</a:t>
              </a:r>
              <a:endParaRPr lang="en-US" dirty="0">
                <a:latin typeface="Gill Sans Light"/>
                <a:cs typeface="Gill Sans Light"/>
              </a:endParaRPr>
            </a:p>
          </p:txBody>
        </p:sp>
        <p:cxnSp>
          <p:nvCxnSpPr>
            <p:cNvPr id="88" name="Straight Arrow Connector 87"/>
            <p:cNvCxnSpPr/>
            <p:nvPr/>
          </p:nvCxnSpPr>
          <p:spPr>
            <a:xfrm flipH="1">
              <a:off x="2367950" y="4101346"/>
              <a:ext cx="434061" cy="79586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2"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Experiments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27254501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1647" y="613800"/>
            <a:ext cx="8561752" cy="6423094"/>
          </a:xfrm>
          <a:prstGeom prst="rect">
            <a:avLst/>
          </a:prstGeom>
          <a:noFill/>
          <a:ln>
            <a:noFill/>
          </a:ln>
        </p:spPr>
      </p:pic>
      <p:cxnSp>
        <p:nvCxnSpPr>
          <p:cNvPr id="6" name="Straight Connector 5"/>
          <p:cNvCxnSpPr/>
          <p:nvPr/>
        </p:nvCxnSpPr>
        <p:spPr>
          <a:xfrm flipV="1">
            <a:off x="4001428" y="1104235"/>
            <a:ext cx="0" cy="5182265"/>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868144" y="1104236"/>
            <a:ext cx="0" cy="5182265"/>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009745" y="2500233"/>
            <a:ext cx="1928733" cy="919311"/>
            <a:chOff x="3998786" y="2348879"/>
            <a:chExt cx="1928733" cy="919311"/>
          </a:xfrm>
        </p:grpSpPr>
        <p:sp>
          <p:nvSpPr>
            <p:cNvPr id="5" name="Left-Right Arrow 4"/>
            <p:cNvSpPr/>
            <p:nvPr/>
          </p:nvSpPr>
          <p:spPr>
            <a:xfrm>
              <a:off x="4070059" y="2810544"/>
              <a:ext cx="1725342" cy="457646"/>
            </a:xfrm>
            <a:prstGeom prst="leftRightArrow">
              <a:avLst>
                <a:gd name="adj1" fmla="val 33009"/>
                <a:gd name="adj2" fmla="val 50000"/>
              </a:avLst>
            </a:prstGeom>
            <a:solidFill>
              <a:srgbClr val="FB3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7" name="TextBox 6"/>
            <p:cNvSpPr txBox="1"/>
            <p:nvPr/>
          </p:nvSpPr>
          <p:spPr>
            <a:xfrm>
              <a:off x="3998786" y="2348879"/>
              <a:ext cx="1928733" cy="461665"/>
            </a:xfrm>
            <a:prstGeom prst="rect">
              <a:avLst/>
            </a:prstGeom>
            <a:noFill/>
          </p:spPr>
          <p:txBody>
            <a:bodyPr wrap="none" rtlCol="0">
              <a:spAutoFit/>
            </a:bodyPr>
            <a:lstStyle/>
            <a:p>
              <a:r>
                <a:rPr lang="en-US" sz="2400" dirty="0" smtClean="0">
                  <a:latin typeface="Gill Sans Light"/>
                  <a:cs typeface="Gill Sans Light"/>
                </a:rPr>
                <a:t>35% speed up</a:t>
              </a:r>
              <a:endParaRPr lang="en-US" sz="2400" dirty="0">
                <a:latin typeface="Gill Sans Light"/>
                <a:cs typeface="Gill Sans Light"/>
              </a:endParaRPr>
            </a:p>
          </p:txBody>
        </p:sp>
      </p:grpSp>
      <p:sp>
        <p:nvSpPr>
          <p:cNvPr id="9" name="Rectangle 8"/>
          <p:cNvSpPr/>
          <p:nvPr/>
        </p:nvSpPr>
        <p:spPr>
          <a:xfrm>
            <a:off x="1691680" y="4365104"/>
            <a:ext cx="1512168" cy="18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pic>
        <p:nvPicPr>
          <p:cNvPr id="14" name="Picture 1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965" y="2158792"/>
            <a:ext cx="1326631" cy="1625123"/>
          </a:xfrm>
          <a:prstGeom prst="rect">
            <a:avLst/>
          </a:prstGeom>
        </p:spPr>
      </p:pic>
      <p:sp>
        <p:nvSpPr>
          <p:cNvPr id="16"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Regression on amazon EC2, 20 workers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691435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5144" y="1267298"/>
            <a:ext cx="8998856" cy="4731552"/>
          </a:xfrm>
          <a:prstGeom prst="rect">
            <a:avLst/>
          </a:prstGeom>
          <a:noFill/>
        </p:spPr>
        <p:txBody>
          <a:bodyPr wrap="square" rtlCol="0">
            <a:spAutoFit/>
          </a:bodyPr>
          <a:lstStyle/>
          <a:p>
            <a:pPr marL="342900" indent="-342900">
              <a:lnSpc>
                <a:spcPct val="120000"/>
              </a:lnSpc>
              <a:buFont typeface="Arial"/>
              <a:buChar char="•"/>
            </a:pPr>
            <a:r>
              <a:rPr lang="en-US" sz="2800" dirty="0">
                <a:latin typeface="Gill Sans Light"/>
                <a:cs typeface="Gill Sans Light"/>
              </a:rPr>
              <a:t>Shuffling data improves PSGD convergence </a:t>
            </a:r>
            <a:r>
              <a:rPr lang="en-US" sz="2800" dirty="0" smtClean="0">
                <a:latin typeface="Gill Sans Light"/>
                <a:cs typeface="Gill Sans Light"/>
              </a:rPr>
              <a:t>performance</a:t>
            </a:r>
          </a:p>
          <a:p>
            <a:pPr marL="1257300" lvl="2" indent="-342900">
              <a:lnSpc>
                <a:spcPct val="120000"/>
              </a:lnSpc>
              <a:buFont typeface="Arial"/>
              <a:buChar char="•"/>
            </a:pPr>
            <a:r>
              <a:rPr lang="en-US" sz="2800" dirty="0" smtClean="0">
                <a:latin typeface="Gill Sans Light"/>
                <a:cs typeface="Gill Sans Light"/>
              </a:rPr>
              <a:t>Q: How much?</a:t>
            </a:r>
          </a:p>
          <a:p>
            <a:pPr lvl="2">
              <a:lnSpc>
                <a:spcPct val="120000"/>
              </a:lnSpc>
            </a:pPr>
            <a:endParaRPr lang="en-US" sz="2800" dirty="0">
              <a:latin typeface="Gill Sans Light"/>
              <a:cs typeface="Gill Sans Light"/>
            </a:endParaRPr>
          </a:p>
          <a:p>
            <a:pPr marL="342900" indent="-342900">
              <a:lnSpc>
                <a:spcPct val="120000"/>
              </a:lnSpc>
              <a:buFont typeface="Arial"/>
              <a:buChar char="•"/>
            </a:pPr>
            <a:r>
              <a:rPr lang="en-US" sz="2800" dirty="0" smtClean="0">
                <a:latin typeface="Gill Sans Light"/>
                <a:cs typeface="Gill Sans Light"/>
              </a:rPr>
              <a:t>Coded shuffling algorithm / system design</a:t>
            </a:r>
          </a:p>
          <a:p>
            <a:pPr marL="342900" indent="-342900">
              <a:lnSpc>
                <a:spcPct val="120000"/>
              </a:lnSpc>
              <a:buFont typeface="Arial"/>
              <a:buChar char="•"/>
            </a:pPr>
            <a:endParaRPr lang="en-US" sz="2800" dirty="0">
              <a:latin typeface="Gill Sans Light"/>
              <a:cs typeface="Gill Sans Light"/>
            </a:endParaRPr>
          </a:p>
          <a:p>
            <a:pPr marL="342900" indent="-342900">
              <a:lnSpc>
                <a:spcPct val="120000"/>
              </a:lnSpc>
              <a:buFont typeface="Arial"/>
              <a:buChar char="•"/>
            </a:pPr>
            <a:r>
              <a:rPr lang="en-US" sz="2800" dirty="0" smtClean="0">
                <a:latin typeface="Gill Sans Light"/>
                <a:cs typeface="Gill Sans Light"/>
              </a:rPr>
              <a:t>Future directions</a:t>
            </a:r>
          </a:p>
          <a:p>
            <a:pPr marL="1257300" lvl="2" indent="-342900">
              <a:lnSpc>
                <a:spcPct val="120000"/>
              </a:lnSpc>
              <a:buFont typeface="Arial"/>
              <a:buChar char="•"/>
            </a:pPr>
            <a:r>
              <a:rPr lang="en-US" sz="2800" dirty="0" smtClean="0">
                <a:latin typeface="Gill Sans Light"/>
                <a:cs typeface="Gill Sans Light"/>
              </a:rPr>
              <a:t>Integration </a:t>
            </a:r>
            <a:r>
              <a:rPr lang="en-US" sz="2800" dirty="0">
                <a:latin typeface="Gill Sans Light"/>
                <a:cs typeface="Gill Sans Light"/>
              </a:rPr>
              <a:t>w/ existing </a:t>
            </a:r>
            <a:r>
              <a:rPr lang="en-US" sz="2800" dirty="0" smtClean="0">
                <a:latin typeface="Gill Sans Light"/>
                <a:cs typeface="Gill Sans Light"/>
              </a:rPr>
              <a:t>ML frameworks (e.g. </a:t>
            </a:r>
            <a:r>
              <a:rPr lang="en-US" sz="2800" dirty="0" err="1" smtClean="0">
                <a:latin typeface="Gill Sans Light"/>
                <a:cs typeface="Gill Sans Light"/>
              </a:rPr>
              <a:t>TensorFlow</a:t>
            </a:r>
            <a:r>
              <a:rPr lang="en-US" sz="2800" dirty="0" smtClean="0">
                <a:latin typeface="Gill Sans Light"/>
                <a:cs typeface="Gill Sans Light"/>
              </a:rPr>
              <a:t>)</a:t>
            </a:r>
          </a:p>
          <a:p>
            <a:pPr marL="1257300" lvl="2" indent="-342900">
              <a:lnSpc>
                <a:spcPct val="120000"/>
              </a:lnSpc>
              <a:buFont typeface="Arial"/>
              <a:buChar char="•"/>
            </a:pPr>
            <a:r>
              <a:rPr lang="en-US" sz="2800" dirty="0" smtClean="0">
                <a:latin typeface="Gill Sans Light"/>
                <a:cs typeface="Gill Sans Light"/>
              </a:rPr>
              <a:t>Coded PSGD + Coded Shuffling?</a:t>
            </a:r>
            <a:endParaRPr lang="en-US" sz="2800" dirty="0">
              <a:latin typeface="Gill Sans Light"/>
              <a:cs typeface="Gill Sans Light"/>
            </a:endParaRPr>
          </a:p>
        </p:txBody>
      </p:sp>
      <p:sp>
        <p:nvSpPr>
          <p:cNvPr id="4" name="Title 1"/>
          <p:cNvSpPr txBox="1">
            <a:spLocks/>
          </p:cNvSpPr>
          <p:nvPr/>
        </p:nvSpPr>
        <p:spPr>
          <a:xfrm>
            <a:off x="0" y="124042"/>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srgbClr val="000000"/>
                </a:solidFill>
                <a:latin typeface="Gill Sans Light"/>
                <a:cs typeface="Gill Sans Light"/>
              </a:rPr>
              <a:t>Coded Shuffling Conclusions</a:t>
            </a:r>
            <a:endParaRPr lang="en-US" sz="2800" dirty="0">
              <a:solidFill>
                <a:srgbClr val="0000FF"/>
              </a:solidFill>
              <a:latin typeface="Gill Sans Light"/>
              <a:cs typeface="Gill Sans Light"/>
            </a:endParaRPr>
          </a:p>
        </p:txBody>
      </p:sp>
    </p:spTree>
    <p:extLst>
      <p:ext uri="{BB962C8B-B14F-4D97-AF65-F5344CB8AC3E}">
        <p14:creationId xmlns:p14="http://schemas.microsoft.com/office/powerpoint/2010/main" val="1135368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34440"/>
            <a:ext cx="9144000" cy="1816972"/>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Let’s wrap this up</a:t>
            </a:r>
            <a:endParaRPr lang="en-US" sz="5500" dirty="0">
              <a:latin typeface="Gill Sans Light"/>
              <a:cs typeface="Gill Sans Light"/>
            </a:endParaRPr>
          </a:p>
        </p:txBody>
      </p:sp>
    </p:spTree>
    <p:extLst>
      <p:ext uri="{BB962C8B-B14F-4D97-AF65-F5344CB8AC3E}">
        <p14:creationId xmlns:p14="http://schemas.microsoft.com/office/powerpoint/2010/main" val="62638123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332254" y="-700365"/>
            <a:ext cx="11808509" cy="8856382"/>
          </a:xfrm>
          <a:prstGeom prst="rect">
            <a:avLst/>
          </a:prstGeom>
        </p:spPr>
      </p:pic>
      <p:pic>
        <p:nvPicPr>
          <p:cNvPr id="15" name="Picture 14" descr="dfdf0141dfb121dadba1996d59ed2a5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296" y="1150470"/>
            <a:ext cx="4228352" cy="4228352"/>
          </a:xfrm>
          <a:prstGeom prst="rect">
            <a:avLst/>
          </a:prstGeom>
        </p:spPr>
      </p:pic>
      <p:sp>
        <p:nvSpPr>
          <p:cNvPr id="4" name="Rectangle 3"/>
          <p:cNvSpPr/>
          <p:nvPr/>
        </p:nvSpPr>
        <p:spPr>
          <a:xfrm>
            <a:off x="5695576" y="497865"/>
            <a:ext cx="2925481"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You want to be here!</a:t>
            </a:r>
            <a:endParaRPr lang="en-US" sz="2500" dirty="0">
              <a:latin typeface="Gill Sans Light"/>
              <a:cs typeface="Gill Sans Light"/>
            </a:endParaRPr>
          </a:p>
        </p:txBody>
      </p:sp>
      <p:cxnSp>
        <p:nvCxnSpPr>
          <p:cNvPr id="3" name="Curved Connector 2"/>
          <p:cNvCxnSpPr>
            <a:stCxn id="4" idx="1"/>
          </p:cNvCxnSpPr>
          <p:nvPr/>
        </p:nvCxnSpPr>
        <p:spPr>
          <a:xfrm rot="10800000" flipV="1">
            <a:off x="4721416" y="824168"/>
            <a:ext cx="974161" cy="2462890"/>
          </a:xfrm>
          <a:prstGeom prst="curvedConnector2">
            <a:avLst/>
          </a:prstGeom>
          <a:ln w="57150" cmpd="sng">
            <a:solidFill>
              <a:srgbClr val="C62E5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8568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311211"/>
            <a:ext cx="9144000" cy="1470025"/>
          </a:xfrm>
        </p:spPr>
        <p:txBody>
          <a:bodyPr>
            <a:noAutofit/>
          </a:bodyPr>
          <a:lstStyle/>
          <a:p>
            <a:r>
              <a:rPr lang="en-US" sz="4500" dirty="0" smtClean="0">
                <a:solidFill>
                  <a:srgbClr val="000000"/>
                </a:solidFill>
                <a:latin typeface="Gill Sans Light"/>
                <a:cs typeface="Gill Sans Light"/>
              </a:rPr>
              <a:t>Platforms</a:t>
            </a:r>
            <a:endParaRPr lang="en-US" sz="4500" dirty="0">
              <a:solidFill>
                <a:srgbClr val="000000"/>
              </a:solidFill>
              <a:latin typeface="Gill Sans Light"/>
              <a:cs typeface="Gill Sans Light"/>
            </a:endParaRPr>
          </a:p>
        </p:txBody>
      </p:sp>
      <p:sp>
        <p:nvSpPr>
          <p:cNvPr id="18" name="Rounded Rectangle 17"/>
          <p:cNvSpPr/>
          <p:nvPr/>
        </p:nvSpPr>
        <p:spPr>
          <a:xfrm>
            <a:off x="0" y="830028"/>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Parallel</a:t>
            </a:r>
            <a:endParaRPr lang="en-US" sz="2400" i="1" dirty="0">
              <a:solidFill>
                <a:srgbClr val="FFFFFF"/>
              </a:solidFill>
              <a:latin typeface="Gill Sans Light"/>
              <a:cs typeface="Gill Sans Light"/>
            </a:endParaRPr>
          </a:p>
        </p:txBody>
      </p:sp>
      <p:grpSp>
        <p:nvGrpSpPr>
          <p:cNvPr id="4" name="Group 3"/>
          <p:cNvGrpSpPr/>
          <p:nvPr/>
        </p:nvGrpSpPr>
        <p:grpSpPr>
          <a:xfrm>
            <a:off x="37480" y="1238885"/>
            <a:ext cx="3287611" cy="1726678"/>
            <a:chOff x="37480" y="1238885"/>
            <a:chExt cx="3287611" cy="1726678"/>
          </a:xfrm>
        </p:grpSpPr>
        <p:sp>
          <p:nvSpPr>
            <p:cNvPr id="16" name="Rectangle 15"/>
            <p:cNvSpPr/>
            <p:nvPr/>
          </p:nvSpPr>
          <p:spPr>
            <a:xfrm>
              <a:off x="37480" y="1238885"/>
              <a:ext cx="3287611" cy="415498"/>
            </a:xfrm>
            <a:prstGeom prst="rect">
              <a:avLst/>
            </a:prstGeom>
          </p:spPr>
          <p:txBody>
            <a:bodyPr wrap="square">
              <a:spAutoFit/>
            </a:bodyPr>
            <a:lstStyle/>
            <a:p>
              <a:r>
                <a:rPr lang="en-US" sz="2100" b="1" dirty="0" smtClean="0">
                  <a:latin typeface="Gill Sans Light"/>
                  <a:cs typeface="Gill Sans Light"/>
                </a:rPr>
                <a:t>Single machine, multicore</a:t>
              </a:r>
            </a:p>
          </p:txBody>
        </p:sp>
        <p:pic>
          <p:nvPicPr>
            <p:cNvPr id="15" name="Picture 14"/>
            <p:cNvPicPr>
              <a:picLocks noChangeAspect="1"/>
            </p:cNvPicPr>
            <p:nvPr/>
          </p:nvPicPr>
          <p:blipFill rotWithShape="1">
            <a:blip r:embed="rId3"/>
            <a:srcRect l="52784" t="29048" r="-610" b="53876"/>
            <a:stretch/>
          </p:blipFill>
          <p:spPr>
            <a:xfrm>
              <a:off x="285006" y="2364339"/>
              <a:ext cx="2461225" cy="601224"/>
            </a:xfrm>
            <a:prstGeom prst="rect">
              <a:avLst/>
            </a:prstGeom>
          </p:spPr>
        </p:pic>
      </p:grpSp>
      <p:grpSp>
        <p:nvGrpSpPr>
          <p:cNvPr id="5" name="Group 4"/>
          <p:cNvGrpSpPr/>
          <p:nvPr/>
        </p:nvGrpSpPr>
        <p:grpSpPr>
          <a:xfrm>
            <a:off x="5503722" y="1239587"/>
            <a:ext cx="2814799" cy="2341219"/>
            <a:chOff x="5503722" y="1239587"/>
            <a:chExt cx="2814799" cy="2341219"/>
          </a:xfrm>
        </p:grpSpPr>
        <p:pic>
          <p:nvPicPr>
            <p:cNvPr id="11" name="Picture 10"/>
            <p:cNvPicPr>
              <a:picLocks noChangeAspect="1"/>
            </p:cNvPicPr>
            <p:nvPr/>
          </p:nvPicPr>
          <p:blipFill>
            <a:blip r:embed="rId3"/>
            <a:stretch>
              <a:fillRect/>
            </a:stretch>
          </p:blipFill>
          <p:spPr>
            <a:xfrm>
              <a:off x="5503722" y="1655085"/>
              <a:ext cx="2814799" cy="1925721"/>
            </a:xfrm>
            <a:prstGeom prst="rect">
              <a:avLst/>
            </a:prstGeom>
          </p:spPr>
        </p:pic>
        <p:sp>
          <p:nvSpPr>
            <p:cNvPr id="2" name="Rectangle 1"/>
            <p:cNvSpPr/>
            <p:nvPr/>
          </p:nvSpPr>
          <p:spPr>
            <a:xfrm>
              <a:off x="5806141" y="1239587"/>
              <a:ext cx="2330292" cy="415498"/>
            </a:xfrm>
            <a:prstGeom prst="rect">
              <a:avLst/>
            </a:prstGeom>
          </p:spPr>
          <p:txBody>
            <a:bodyPr wrap="none">
              <a:spAutoFit/>
            </a:bodyPr>
            <a:lstStyle/>
            <a:p>
              <a:r>
                <a:rPr lang="en-US" sz="2100" b="1" dirty="0" smtClean="0">
                  <a:latin typeface="Gill Sans Light"/>
                  <a:cs typeface="Gill Sans Light"/>
                </a:rPr>
                <a:t>Multi-socket NUMA</a:t>
              </a:r>
              <a:endParaRPr lang="en-US" sz="2100" b="1" dirty="0">
                <a:latin typeface="Gill Sans Light"/>
                <a:cs typeface="Gill Sans Light"/>
              </a:endParaRPr>
            </a:p>
          </p:txBody>
        </p:sp>
      </p:grpSp>
      <p:sp>
        <p:nvSpPr>
          <p:cNvPr id="17" name="Rounded Rectangle 16"/>
          <p:cNvSpPr/>
          <p:nvPr/>
        </p:nvSpPr>
        <p:spPr>
          <a:xfrm>
            <a:off x="-37480" y="3650591"/>
            <a:ext cx="9181480" cy="408857"/>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Distributed</a:t>
            </a:r>
            <a:endParaRPr lang="en-US" sz="2400" i="1" dirty="0">
              <a:solidFill>
                <a:srgbClr val="FFFFFF"/>
              </a:solidFill>
              <a:latin typeface="Gill Sans Light"/>
              <a:cs typeface="Gill Sans Light"/>
            </a:endParaRPr>
          </a:p>
        </p:txBody>
      </p:sp>
      <p:pic>
        <p:nvPicPr>
          <p:cNvPr id="6" name="Picture 5"/>
          <p:cNvPicPr>
            <a:picLocks noChangeAspect="1"/>
          </p:cNvPicPr>
          <p:nvPr/>
        </p:nvPicPr>
        <p:blipFill>
          <a:blip r:embed="rId4"/>
          <a:stretch>
            <a:fillRect/>
          </a:stretch>
        </p:blipFill>
        <p:spPr>
          <a:xfrm>
            <a:off x="421029" y="4055477"/>
            <a:ext cx="2904062" cy="2802523"/>
          </a:xfrm>
          <a:prstGeom prst="rect">
            <a:avLst/>
          </a:prstGeom>
        </p:spPr>
      </p:pic>
      <p:pic>
        <p:nvPicPr>
          <p:cNvPr id="8" name="Picture 7" descr="edge-computing-diagram-1024x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295" y="3980124"/>
            <a:ext cx="5677705" cy="2838853"/>
          </a:xfrm>
          <a:prstGeom prst="rect">
            <a:avLst/>
          </a:prstGeom>
        </p:spPr>
      </p:pic>
    </p:spTree>
    <p:extLst>
      <p:ext uri="{BB962C8B-B14F-4D97-AF65-F5344CB8AC3E}">
        <p14:creationId xmlns:p14="http://schemas.microsoft.com/office/powerpoint/2010/main" val="2145968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ppt_x</p:attrName>
                                        </p:attrNameLst>
                                      </p:cBhvr>
                                      <p:tavLst>
                                        <p:tav tm="0">
                                          <p:val>
                                            <p:strVal val="#ppt_x-#ppt_w*1.125000"/>
                                          </p:val>
                                        </p:tav>
                                        <p:tav tm="100000">
                                          <p:val>
                                            <p:strVal val="#ppt_x"/>
                                          </p:val>
                                        </p:tav>
                                      </p:tavLst>
                                    </p:anim>
                                    <p:animEffect transition="in" filter="wipe(right)">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p:tgtEl>
                                          <p:spTgt spid="17"/>
                                        </p:tgtEl>
                                        <p:attrNameLst>
                                          <p:attrName>ppt_x</p:attrName>
                                        </p:attrNameLst>
                                      </p:cBhvr>
                                      <p:tavLst>
                                        <p:tav tm="0">
                                          <p:val>
                                            <p:strVal val="#ppt_x-#ppt_w*1.125000"/>
                                          </p:val>
                                        </p:tav>
                                        <p:tav tm="100000">
                                          <p:val>
                                            <p:strVal val="#ppt_x"/>
                                          </p:val>
                                        </p:tav>
                                      </p:tavLst>
                                    </p:anim>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Parallel vs. Distributed</a:t>
            </a:r>
            <a:endParaRPr lang="en-US" sz="5400" dirty="0">
              <a:latin typeface="Gill Sans Light"/>
              <a:cs typeface="Gill Sans Light"/>
            </a:endParaRPr>
          </a:p>
        </p:txBody>
      </p:sp>
      <p:sp>
        <p:nvSpPr>
          <p:cNvPr id="6" name="TextBox 5"/>
          <p:cNvSpPr txBox="1"/>
          <p:nvPr/>
        </p:nvSpPr>
        <p:spPr>
          <a:xfrm>
            <a:off x="35496" y="1608781"/>
            <a:ext cx="8789586" cy="4708981"/>
          </a:xfrm>
          <a:prstGeom prst="rect">
            <a:avLst/>
          </a:prstGeom>
          <a:noFill/>
        </p:spPr>
        <p:txBody>
          <a:bodyPr wrap="none" rtlCol="0">
            <a:spAutoFit/>
          </a:bodyPr>
          <a:lstStyle/>
          <a:p>
            <a:pPr marL="571500" indent="-571500">
              <a:buFontTx/>
              <a:buChar char="-"/>
            </a:pPr>
            <a:r>
              <a:rPr lang="en-US" sz="2500" dirty="0" smtClean="0">
                <a:solidFill>
                  <a:srgbClr val="000000"/>
                </a:solidFill>
                <a:latin typeface="Gill Sans Light"/>
                <a:cs typeface="Gill Sans Light"/>
              </a:rPr>
              <a:t>Parallel (CPU)</a:t>
            </a:r>
          </a:p>
          <a:p>
            <a:pPr marL="800100" lvl="1" indent="-342900">
              <a:buFont typeface="Arial"/>
              <a:buChar char="•"/>
            </a:pPr>
            <a:r>
              <a:rPr lang="en-US" sz="2500" dirty="0">
                <a:solidFill>
                  <a:srgbClr val="000000"/>
                </a:solidFill>
                <a:latin typeface="Gill Sans Light"/>
                <a:cs typeface="Gill Sans Light"/>
              </a:rPr>
              <a:t>S</a:t>
            </a:r>
            <a:r>
              <a:rPr lang="en-US" sz="2500" dirty="0" smtClean="0">
                <a:solidFill>
                  <a:srgbClr val="000000"/>
                </a:solidFill>
                <a:latin typeface="Gill Sans Light"/>
                <a:cs typeface="Gill Sans Light"/>
              </a:rPr>
              <a:t>ingle machine, many cores (usually up to100s)</a:t>
            </a:r>
          </a:p>
          <a:p>
            <a:pPr marL="800100" lvl="1" indent="-342900">
              <a:buFont typeface="Arial"/>
              <a:buChar char="•"/>
            </a:pPr>
            <a:r>
              <a:rPr lang="en-US" sz="2500" dirty="0" smtClean="0">
                <a:solidFill>
                  <a:srgbClr val="000000"/>
                </a:solidFill>
                <a:latin typeface="Gill Sans Light"/>
                <a:cs typeface="Gill Sans Light"/>
              </a:rPr>
              <a:t>Shared memory (all cores have access to RAM)</a:t>
            </a:r>
          </a:p>
          <a:p>
            <a:pPr marL="800100" lvl="1" indent="-342900">
              <a:buFont typeface="Arial"/>
              <a:buChar char="•"/>
            </a:pPr>
            <a:r>
              <a:rPr lang="en-US" sz="2500" b="1" dirty="0" smtClean="0">
                <a:solidFill>
                  <a:srgbClr val="000000"/>
                </a:solidFill>
                <a:latin typeface="Gill Sans Light"/>
                <a:cs typeface="Gill Sans Light"/>
              </a:rPr>
              <a:t>Comm. to RAM is cheap</a:t>
            </a:r>
          </a:p>
          <a:p>
            <a:r>
              <a:rPr lang="en-US" sz="2500" dirty="0">
                <a:solidFill>
                  <a:srgbClr val="000000"/>
                </a:solidFill>
                <a:latin typeface="Gill Sans Light"/>
                <a:cs typeface="Gill Sans Light"/>
              </a:rPr>
              <a:t>	</a:t>
            </a:r>
            <a:r>
              <a:rPr lang="en-US" sz="2500" dirty="0" smtClean="0">
                <a:solidFill>
                  <a:srgbClr val="000000"/>
                </a:solidFill>
                <a:latin typeface="Gill Sans Light"/>
                <a:cs typeface="Gill Sans Light"/>
              </a:rPr>
              <a:t>	</a:t>
            </a:r>
          </a:p>
          <a:p>
            <a:endParaRPr lang="en-US" sz="2500" dirty="0">
              <a:solidFill>
                <a:srgbClr val="000000"/>
              </a:solidFill>
              <a:latin typeface="Gill Sans Light"/>
              <a:cs typeface="Gill Sans Light"/>
            </a:endParaRPr>
          </a:p>
          <a:p>
            <a:pPr marL="571500" indent="-571500">
              <a:buFontTx/>
              <a:buChar char="-"/>
            </a:pPr>
            <a:r>
              <a:rPr lang="en-US" sz="2500" dirty="0" smtClean="0">
                <a:solidFill>
                  <a:srgbClr val="000000"/>
                </a:solidFill>
                <a:latin typeface="Gill Sans Light"/>
                <a:cs typeface="Gill Sans Light"/>
              </a:rPr>
              <a:t>Distributed </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Many machines (usually up to1000s) connected via network</a:t>
            </a:r>
            <a:endParaRPr lang="en-US" sz="2500" dirty="0">
              <a:solidFill>
                <a:srgbClr val="000000"/>
              </a:solidFill>
              <a:latin typeface="Gill Sans Light"/>
              <a:cs typeface="Gill Sans Light"/>
            </a:endParaRPr>
          </a:p>
          <a:p>
            <a:pPr marL="800100" lvl="1" indent="-342900">
              <a:buFont typeface="Arial"/>
              <a:buChar char="•"/>
            </a:pPr>
            <a:r>
              <a:rPr lang="en-US" sz="2500" dirty="0" smtClean="0">
                <a:solidFill>
                  <a:srgbClr val="000000"/>
                </a:solidFill>
                <a:latin typeface="Gill Sans Light"/>
                <a:cs typeface="Gill Sans Light"/>
              </a:rPr>
              <a:t>Shared-nothing architecture (each node has its own resources) </a:t>
            </a:r>
          </a:p>
          <a:p>
            <a:pPr marL="800100" lvl="1" indent="-342900">
              <a:buFont typeface="Arial"/>
              <a:buChar char="•"/>
            </a:pPr>
            <a:r>
              <a:rPr lang="en-US" sz="2500" b="1" dirty="0" smtClean="0">
                <a:solidFill>
                  <a:srgbClr val="000000"/>
                </a:solidFill>
                <a:latin typeface="Gill Sans Light"/>
                <a:cs typeface="Gill Sans Light"/>
              </a:rPr>
              <a:t>Communication costs non-negligible</a:t>
            </a:r>
            <a:endParaRPr lang="en-US" sz="2500" b="1" dirty="0">
              <a:solidFill>
                <a:srgbClr val="000000"/>
              </a:solidFill>
              <a:latin typeface="Gill Sans Light"/>
              <a:cs typeface="Gill Sans Light"/>
            </a:endParaRPr>
          </a:p>
          <a:p>
            <a:r>
              <a:rPr lang="en-US" sz="2500" dirty="0">
                <a:solidFill>
                  <a:srgbClr val="000000"/>
                </a:solidFill>
                <a:latin typeface="Gill Sans Light"/>
                <a:cs typeface="Gill Sans Light"/>
              </a:rPr>
              <a:t>		</a:t>
            </a:r>
          </a:p>
          <a:p>
            <a:endParaRPr lang="en-US" sz="2500" dirty="0">
              <a:solidFill>
                <a:srgbClr val="000000"/>
              </a:solidFill>
              <a:latin typeface="Gill Sans Light"/>
              <a:cs typeface="Gill Sans Light"/>
            </a:endParaRPr>
          </a:p>
        </p:txBody>
      </p:sp>
      <p:sp>
        <p:nvSpPr>
          <p:cNvPr id="4" name="Rectangle 3"/>
          <p:cNvSpPr/>
          <p:nvPr/>
        </p:nvSpPr>
        <p:spPr>
          <a:xfrm>
            <a:off x="1571813" y="5991459"/>
            <a:ext cx="5749364" cy="652605"/>
          </a:xfrm>
          <a:prstGeom prst="rect">
            <a:avLst/>
          </a:prstGeom>
          <a:solidFill>
            <a:schemeClr val="tx1">
              <a:alpha val="76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700" dirty="0" smtClean="0">
                <a:latin typeface="Gill Sans Light"/>
                <a:cs typeface="Gill Sans Light"/>
              </a:rPr>
              <a:t>Scaling up vs. Scaling out</a:t>
            </a:r>
            <a:endParaRPr lang="en-US" sz="3700" dirty="0">
              <a:latin typeface="Gill Sans Light"/>
              <a:cs typeface="Gill Sans Light"/>
            </a:endParaRPr>
          </a:p>
        </p:txBody>
      </p:sp>
    </p:spTree>
    <p:extLst>
      <p:ext uri="{BB962C8B-B14F-4D97-AF65-F5344CB8AC3E}">
        <p14:creationId xmlns:p14="http://schemas.microsoft.com/office/powerpoint/2010/main" val="409489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300642"/>
            <a:ext cx="9144000" cy="941510"/>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vs. out</a:t>
            </a:r>
            <a:endParaRPr lang="en-US" sz="5400" dirty="0">
              <a:latin typeface="Gill Sans Light"/>
              <a:cs typeface="Gill Sans Light"/>
            </a:endParaRPr>
          </a:p>
        </p:txBody>
      </p:sp>
      <p:sp>
        <p:nvSpPr>
          <p:cNvPr id="6" name="TextBox 5"/>
          <p:cNvSpPr txBox="1"/>
          <p:nvPr/>
        </p:nvSpPr>
        <p:spPr>
          <a:xfrm>
            <a:off x="35496" y="1339843"/>
            <a:ext cx="7930376" cy="5278369"/>
          </a:xfrm>
          <a:prstGeom prst="rect">
            <a:avLst/>
          </a:prstGeom>
          <a:noFill/>
        </p:spPr>
        <p:txBody>
          <a:bodyPr wrap="none" rtlCol="0">
            <a:spAutoFit/>
          </a:bodyPr>
          <a:lstStyle/>
          <a:p>
            <a:r>
              <a:rPr lang="en-US" sz="2500" u="sng" dirty="0" smtClean="0">
                <a:solidFill>
                  <a:srgbClr val="000000"/>
                </a:solidFill>
                <a:latin typeface="Gill Sans Light"/>
                <a:cs typeface="Gill Sans Light"/>
              </a:rPr>
              <a:t>What we’d ideally like</a:t>
            </a:r>
          </a:p>
          <a:p>
            <a:pPr marL="1257300" lvl="2" indent="-342900">
              <a:buFont typeface="Arial"/>
              <a:buChar char="•"/>
            </a:pPr>
            <a:r>
              <a:rPr lang="en-US" sz="2500" dirty="0" smtClean="0">
                <a:solidFill>
                  <a:srgbClr val="000000"/>
                </a:solidFill>
                <a:latin typeface="Gill Sans Light"/>
                <a:cs typeface="Gill Sans Light"/>
              </a:rPr>
              <a:t>Cores</a:t>
            </a:r>
          </a:p>
          <a:p>
            <a:pPr marL="1257300" lvl="2" indent="-342900">
              <a:buFont typeface="Arial"/>
              <a:buChar char="•"/>
            </a:pPr>
            <a:r>
              <a:rPr lang="en-US" sz="2500" dirty="0" smtClean="0">
                <a:solidFill>
                  <a:srgbClr val="000000"/>
                </a:solidFill>
                <a:latin typeface="Gill Sans Light"/>
                <a:cs typeface="Gill Sans Light"/>
              </a:rPr>
              <a:t>RAM</a:t>
            </a:r>
          </a:p>
          <a:p>
            <a:pPr marL="1257300" lvl="2" indent="-342900">
              <a:buFont typeface="Arial"/>
              <a:buChar char="•"/>
            </a:pPr>
            <a:r>
              <a:rPr lang="en-US" sz="2500" dirty="0" smtClean="0">
                <a:solidFill>
                  <a:srgbClr val="000000"/>
                </a:solidFill>
                <a:latin typeface="Gill Sans Light"/>
                <a:cs typeface="Gill Sans Light"/>
              </a:rPr>
              <a:t>Comm. Cost</a:t>
            </a:r>
          </a:p>
          <a:p>
            <a:pPr marL="1257300" lvl="2" indent="-342900">
              <a:buFont typeface="Arial"/>
              <a:buChar char="•"/>
            </a:pPr>
            <a:r>
              <a:rPr lang="en-US" sz="2500" dirty="0" smtClean="0">
                <a:solidFill>
                  <a:srgbClr val="000000"/>
                </a:solidFill>
                <a:latin typeface="Gill Sans Light"/>
                <a:cs typeface="Gill Sans Light"/>
              </a:rPr>
              <a:t>Cost to build</a:t>
            </a:r>
            <a:endParaRPr lang="en-US" sz="2800" u="sng" dirty="0" smtClean="0">
              <a:solidFill>
                <a:srgbClr val="000000"/>
              </a:solidFill>
              <a:latin typeface="Gill Sans Light"/>
              <a:cs typeface="Gill Sans Light"/>
            </a:endParaRPr>
          </a:p>
          <a:p>
            <a:endParaRPr lang="en-US" sz="2800" u="sng" dirty="0" smtClean="0">
              <a:solidFill>
                <a:srgbClr val="000000"/>
              </a:solidFill>
              <a:latin typeface="Gill Sans Light"/>
              <a:cs typeface="Gill Sans Light"/>
            </a:endParaRPr>
          </a:p>
          <a:p>
            <a:r>
              <a:rPr lang="en-US" sz="2800" u="sng" dirty="0" smtClean="0">
                <a:solidFill>
                  <a:srgbClr val="000000"/>
                </a:solidFill>
                <a:latin typeface="Gill Sans Light"/>
                <a:cs typeface="Gill Sans Light"/>
              </a:rPr>
              <a:t>Feasible solutions:</a:t>
            </a:r>
          </a:p>
          <a:p>
            <a:pPr algn="ctr"/>
            <a:endParaRPr lang="en-US" sz="2800" u="sng" dirty="0" smtClean="0">
              <a:solidFill>
                <a:srgbClr val="000000"/>
              </a:solidFill>
              <a:latin typeface="Gill Sans Light"/>
              <a:cs typeface="Gill Sans Light"/>
            </a:endParaRPr>
          </a:p>
          <a:p>
            <a:r>
              <a:rPr lang="en-US" sz="2500" dirty="0" smtClean="0">
                <a:solidFill>
                  <a:srgbClr val="000000"/>
                </a:solidFill>
                <a:latin typeface="Gill Sans Light"/>
                <a:cs typeface="Gill Sans Light"/>
              </a:rPr>
              <a:t>Scaling up: </a:t>
            </a:r>
          </a:p>
          <a:p>
            <a:pPr marL="342900" indent="-342900">
              <a:buFont typeface="Arial"/>
              <a:buChar char="•"/>
            </a:pPr>
            <a:r>
              <a:rPr lang="en-US" sz="2500" dirty="0" smtClean="0">
                <a:solidFill>
                  <a:srgbClr val="000000"/>
                </a:solidFill>
                <a:latin typeface="Gill Sans Light"/>
                <a:cs typeface="Gill Sans Light"/>
              </a:rPr>
              <a:t>Getting the largest machine possible, with maxed out RAM</a:t>
            </a:r>
          </a:p>
          <a:p>
            <a:pPr marL="342900" indent="-342900">
              <a:buFont typeface="Arial"/>
              <a:buChar char="•"/>
            </a:pPr>
            <a:endParaRPr lang="en-US" sz="2500" dirty="0">
              <a:solidFill>
                <a:srgbClr val="000000"/>
              </a:solidFill>
              <a:latin typeface="Gill Sans Light"/>
              <a:cs typeface="Gill Sans Light"/>
            </a:endParaRPr>
          </a:p>
          <a:p>
            <a:r>
              <a:rPr lang="en-US" sz="2500" dirty="0" smtClean="0">
                <a:solidFill>
                  <a:srgbClr val="000000"/>
                </a:solidFill>
                <a:latin typeface="Gill Sans Light"/>
                <a:cs typeface="Gill Sans Light"/>
              </a:rPr>
              <a:t>Scaling out: </a:t>
            </a:r>
          </a:p>
          <a:p>
            <a:pPr marL="342900" indent="-342900">
              <a:buFont typeface="Arial"/>
              <a:buChar char="•"/>
            </a:pPr>
            <a:r>
              <a:rPr lang="en-US" sz="2500" dirty="0" smtClean="0">
                <a:solidFill>
                  <a:srgbClr val="000000"/>
                </a:solidFill>
                <a:latin typeface="Gill Sans Light"/>
                <a:cs typeface="Gill Sans Light"/>
              </a:rPr>
              <a:t>Getting a bunch of machines, and linking them together</a:t>
            </a:r>
            <a:endParaRPr lang="en-US" sz="2500"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2194488"/>
            <a:ext cx="419100" cy="215900"/>
          </a:xfrm>
          <a:prstGeom prst="rect">
            <a:avLst/>
          </a:prstGeom>
        </p:spPr>
      </p:pic>
      <p:pic>
        <p:nvPicPr>
          <p:cNvPr id="7" name="Picture 6"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65" y="1923679"/>
            <a:ext cx="419100" cy="215900"/>
          </a:xfrm>
          <a:prstGeom prst="rect">
            <a:avLst/>
          </a:prstGeom>
        </p:spPr>
      </p:pic>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539256"/>
            <a:ext cx="203200" cy="330200"/>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635" y="2947151"/>
            <a:ext cx="203200" cy="330200"/>
          </a:xfrm>
          <a:prstGeom prst="rect">
            <a:avLst/>
          </a:prstGeom>
        </p:spPr>
      </p:pic>
    </p:spTree>
    <p:extLst>
      <p:ext uri="{BB962C8B-B14F-4D97-AF65-F5344CB8AC3E}">
        <p14:creationId xmlns:p14="http://schemas.microsoft.com/office/powerpoint/2010/main" val="216020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24.5"/>
  <p:tag name="ORIGINALWIDTH" val="478.5"/>
  <p:tag name="OUTPUTDPI" val="1200"/>
  <p:tag name="LATEXADDIN" val="\documentclass{article}&#10;\usepackage{amsmath}&#10;\pagestyle{empty}&#10;\begin{document}&#10;&#10;&#10;$P(T&gt;t)$&#10;&#10;\end{document}"/>
  <p:tag name="IGUANATEXSIZE" val="20"/>
  <p:tag name="IGUANATEXCURSOR" val="88"/>
  <p:tag name="TRANSPARENCY" val="True"/>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16940</TotalTime>
  <Words>1939</Words>
  <Application>Microsoft Macintosh PowerPoint</Application>
  <PresentationFormat>On-screen Show (4:3)</PresentationFormat>
  <Paragraphs>727</Paragraphs>
  <Slides>64</Slides>
  <Notes>47</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PowerPoint Presentation</vt:lpstr>
      <vt:lpstr>PowerPoint Presentation</vt:lpstr>
      <vt:lpstr>PowerPoint Presentation</vt:lpstr>
      <vt:lpstr>Overview</vt:lpstr>
      <vt:lpstr>Stochastic Gradient Descent</vt:lpstr>
      <vt:lpstr>PowerPoint Presentation</vt:lpstr>
      <vt:lpstr>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Straggler (i.e., slow) Nodes</vt:lpstr>
      <vt:lpstr>PowerPoint Presentation</vt:lpstr>
      <vt:lpstr>PowerPoint Presentation</vt:lpstr>
      <vt:lpstr>PowerPoint Presentation</vt:lpstr>
      <vt:lpstr>PowerPoint Presentation</vt:lpstr>
      <vt:lpstr>PowerPoint Presentation</vt:lpstr>
      <vt:lpstr>PowerPoint Presentation</vt:lpstr>
      <vt:lpstr>Open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1800</cp:revision>
  <cp:lastPrinted>2015-02-25T04:53:56Z</cp:lastPrinted>
  <dcterms:created xsi:type="dcterms:W3CDTF">2015-02-09T20:18:11Z</dcterms:created>
  <dcterms:modified xsi:type="dcterms:W3CDTF">2018-02-27T13:14:56Z</dcterms:modified>
</cp:coreProperties>
</file>